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42" r:id="rId2"/>
    <p:sldMasterId id="2147483751" r:id="rId3"/>
  </p:sldMasterIdLst>
  <p:notesMasterIdLst>
    <p:notesMasterId r:id="rId32"/>
  </p:notesMasterIdLst>
  <p:sldIdLst>
    <p:sldId id="256" r:id="rId4"/>
    <p:sldId id="431" r:id="rId5"/>
    <p:sldId id="432" r:id="rId6"/>
    <p:sldId id="433" r:id="rId7"/>
    <p:sldId id="434" r:id="rId8"/>
    <p:sldId id="435" r:id="rId9"/>
    <p:sldId id="436" r:id="rId10"/>
    <p:sldId id="437" r:id="rId11"/>
    <p:sldId id="438" r:id="rId12"/>
    <p:sldId id="439" r:id="rId13"/>
    <p:sldId id="440" r:id="rId14"/>
    <p:sldId id="441" r:id="rId15"/>
    <p:sldId id="442" r:id="rId16"/>
    <p:sldId id="443" r:id="rId17"/>
    <p:sldId id="444" r:id="rId18"/>
    <p:sldId id="445" r:id="rId19"/>
    <p:sldId id="446" r:id="rId20"/>
    <p:sldId id="447" r:id="rId21"/>
    <p:sldId id="448" r:id="rId22"/>
    <p:sldId id="449" r:id="rId23"/>
    <p:sldId id="450" r:id="rId24"/>
    <p:sldId id="451" r:id="rId25"/>
    <p:sldId id="452" r:id="rId26"/>
    <p:sldId id="453" r:id="rId27"/>
    <p:sldId id="418" r:id="rId28"/>
    <p:sldId id="417" r:id="rId29"/>
    <p:sldId id="408" r:id="rId30"/>
    <p:sldId id="410" r:id="rId31"/>
  </p:sldIdLst>
  <p:sldSz cx="9144000" cy="5715000" type="screen16x10"/>
  <p:notesSz cx="9601200" cy="7315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32" userDrawn="1">
          <p15:clr>
            <a:srgbClr val="A4A3A4"/>
          </p15:clr>
        </p15:guide>
        <p15:guide id="2" orient="horz" pos="131">
          <p15:clr>
            <a:srgbClr val="A4A3A4"/>
          </p15:clr>
        </p15:guide>
        <p15:guide id="3" orient="horz" pos="3173" userDrawn="1">
          <p15:clr>
            <a:srgbClr val="A4A3A4"/>
          </p15:clr>
        </p15:guide>
        <p15:guide id="6" orient="horz" pos="504" userDrawn="1">
          <p15:clr>
            <a:srgbClr val="A4A3A4"/>
          </p15:clr>
        </p15:guide>
        <p15:guide id="8" pos="288" userDrawn="1">
          <p15:clr>
            <a:srgbClr val="A4A3A4"/>
          </p15:clr>
        </p15:guide>
        <p15:guide id="9" pos="5472" userDrawn="1">
          <p15:clr>
            <a:srgbClr val="A4A3A4"/>
          </p15:clr>
        </p15:guide>
      </p15:sldGuideLst>
    </p:ext>
    <p:ext uri="{2D200454-40CA-4A62-9FC3-DE9A4176ACB9}">
      <p15:notesGuideLst xmlns:p15="http://schemas.microsoft.com/office/powerpoint/2012/main">
        <p15:guide id="1" orient="horz" pos="2278" userDrawn="1">
          <p15:clr>
            <a:srgbClr val="A4A3A4"/>
          </p15:clr>
        </p15:guide>
        <p15:guide id="2" pos="302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BADE"/>
    <a:srgbClr val="C9BAFE"/>
    <a:srgbClr val="F3F907"/>
    <a:srgbClr val="F8FDBB"/>
    <a:srgbClr val="FF7D7D"/>
    <a:srgbClr val="AC8300"/>
    <a:srgbClr val="C7BAFE"/>
    <a:srgbClr val="0154A0"/>
    <a:srgbClr val="138F91"/>
    <a:srgbClr val="0048A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68" autoAdjust="0"/>
    <p:restoredTop sz="98750" autoAdjust="0"/>
  </p:normalViewPr>
  <p:slideViewPr>
    <p:cSldViewPr snapToGrid="0" snapToObjects="1">
      <p:cViewPr varScale="1">
        <p:scale>
          <a:sx n="91" d="100"/>
          <a:sy n="91" d="100"/>
        </p:scale>
        <p:origin x="450" y="78"/>
      </p:cViewPr>
      <p:guideLst>
        <p:guide orient="horz" pos="3432"/>
        <p:guide orient="horz" pos="131"/>
        <p:guide orient="horz" pos="3173"/>
        <p:guide orient="horz" pos="504"/>
        <p:guide pos="288"/>
        <p:guide pos="5472"/>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showGuides="1">
      <p:cViewPr>
        <p:scale>
          <a:sx n="66" d="100"/>
          <a:sy n="66" d="100"/>
        </p:scale>
        <p:origin x="1980" y="96"/>
      </p:cViewPr>
      <p:guideLst>
        <p:guide orient="horz" pos="2278"/>
        <p:guide pos="302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46142B-3FE1-45C6-96B7-A9089BF78204}"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F76FD140-844B-43C0-9685-D8EE9BC394D0}">
      <dgm:prSet phldrT="[Text]"/>
      <dgm:spPr>
        <a:solidFill>
          <a:srgbClr val="FDB566"/>
        </a:solidFill>
        <a:ln>
          <a:solidFill>
            <a:schemeClr val="tx1"/>
          </a:solidFill>
        </a:ln>
      </dgm:spPr>
      <dgm:t>
        <a:bodyPr/>
        <a:lstStyle/>
        <a:p>
          <a:r>
            <a:rPr lang="en-US" dirty="0" smtClean="0"/>
            <a:t>Screening</a:t>
          </a:r>
          <a:endParaRPr lang="en-US" dirty="0"/>
        </a:p>
      </dgm:t>
    </dgm:pt>
    <dgm:pt modelId="{AE0382E1-544D-41BA-AD01-E9B660279791}" type="parTrans" cxnId="{56D8F9E8-C535-40A8-BE9A-4B8512D07F72}">
      <dgm:prSet/>
      <dgm:spPr/>
      <dgm:t>
        <a:bodyPr/>
        <a:lstStyle/>
        <a:p>
          <a:endParaRPr lang="en-US"/>
        </a:p>
      </dgm:t>
    </dgm:pt>
    <dgm:pt modelId="{98945285-9A0C-4A45-B71A-ED9529A58E46}" type="sibTrans" cxnId="{56D8F9E8-C535-40A8-BE9A-4B8512D07F72}">
      <dgm:prSet/>
      <dgm:spPr/>
      <dgm:t>
        <a:bodyPr/>
        <a:lstStyle/>
        <a:p>
          <a:endParaRPr lang="en-US"/>
        </a:p>
      </dgm:t>
    </dgm:pt>
    <dgm:pt modelId="{45D8EF2C-C9A2-434A-A7F7-607682552D1C}">
      <dgm:prSet phldrT="[Text]"/>
      <dgm:spPr/>
      <dgm:t>
        <a:bodyPr/>
        <a:lstStyle/>
        <a:p>
          <a:r>
            <a:rPr lang="en-US" dirty="0" smtClean="0"/>
            <a:t>Screen</a:t>
          </a:r>
          <a:endParaRPr lang="en-US" dirty="0"/>
        </a:p>
      </dgm:t>
    </dgm:pt>
    <dgm:pt modelId="{5F8C023A-3D46-4434-8F31-5FBAE469A74D}" type="parTrans" cxnId="{F2A81CCE-EDE9-402D-9D24-38DB07A38715}">
      <dgm:prSet/>
      <dgm:spPr/>
      <dgm:t>
        <a:bodyPr/>
        <a:lstStyle/>
        <a:p>
          <a:endParaRPr lang="en-US"/>
        </a:p>
      </dgm:t>
    </dgm:pt>
    <dgm:pt modelId="{2F889860-B082-46CA-BEC3-71429E200E75}" type="sibTrans" cxnId="{F2A81CCE-EDE9-402D-9D24-38DB07A38715}">
      <dgm:prSet/>
      <dgm:spPr/>
      <dgm:t>
        <a:bodyPr/>
        <a:lstStyle/>
        <a:p>
          <a:endParaRPr lang="en-US"/>
        </a:p>
      </dgm:t>
    </dgm:pt>
    <dgm:pt modelId="{51E3194D-BFF6-4238-8EDA-C0F7768FA490}">
      <dgm:prSet phldrT="[Text]"/>
      <dgm:spPr/>
      <dgm:t>
        <a:bodyPr/>
        <a:lstStyle/>
        <a:p>
          <a:r>
            <a:rPr lang="en-US" dirty="0" smtClean="0"/>
            <a:t>Screen</a:t>
          </a:r>
          <a:endParaRPr lang="en-US" dirty="0"/>
        </a:p>
      </dgm:t>
    </dgm:pt>
    <dgm:pt modelId="{42E04F5B-21E7-4A66-BCBF-3C2FB11D5E48}" type="parTrans" cxnId="{8536F165-E6C3-48FF-BA93-D3DDA05740BD}">
      <dgm:prSet/>
      <dgm:spPr/>
      <dgm:t>
        <a:bodyPr/>
        <a:lstStyle/>
        <a:p>
          <a:endParaRPr lang="en-US"/>
        </a:p>
      </dgm:t>
    </dgm:pt>
    <dgm:pt modelId="{030BF46C-6B79-415E-A608-76FEDE44BD87}" type="sibTrans" cxnId="{8536F165-E6C3-48FF-BA93-D3DDA05740BD}">
      <dgm:prSet/>
      <dgm:spPr/>
      <dgm:t>
        <a:bodyPr/>
        <a:lstStyle/>
        <a:p>
          <a:endParaRPr lang="en-US"/>
        </a:p>
      </dgm:t>
    </dgm:pt>
    <dgm:pt modelId="{EE2B00C7-B310-4434-9DC0-736E9353F590}">
      <dgm:prSet phldrT="[Text]"/>
      <dgm:spPr>
        <a:solidFill>
          <a:schemeClr val="accent3">
            <a:lumMod val="60000"/>
            <a:lumOff val="40000"/>
          </a:schemeClr>
        </a:solidFill>
        <a:ln>
          <a:solidFill>
            <a:schemeClr val="tx1"/>
          </a:solidFill>
        </a:ln>
      </dgm:spPr>
      <dgm:t>
        <a:bodyPr/>
        <a:lstStyle/>
        <a:p>
          <a:r>
            <a:rPr lang="en-US" dirty="0" smtClean="0"/>
            <a:t>Double-blind</a:t>
          </a:r>
          <a:endParaRPr lang="en-US" dirty="0"/>
        </a:p>
      </dgm:t>
    </dgm:pt>
    <dgm:pt modelId="{D617B09A-DBEC-4C8A-9C2F-CFD584984E9D}" type="parTrans" cxnId="{2B9AE469-0D78-4211-B3A8-0A206120CFB0}">
      <dgm:prSet/>
      <dgm:spPr/>
      <dgm:t>
        <a:bodyPr/>
        <a:lstStyle/>
        <a:p>
          <a:endParaRPr lang="en-US"/>
        </a:p>
      </dgm:t>
    </dgm:pt>
    <dgm:pt modelId="{B54635C7-DB91-4715-800A-6B829AF9252A}" type="sibTrans" cxnId="{2B9AE469-0D78-4211-B3A8-0A206120CFB0}">
      <dgm:prSet/>
      <dgm:spPr/>
      <dgm:t>
        <a:bodyPr/>
        <a:lstStyle/>
        <a:p>
          <a:endParaRPr lang="en-US"/>
        </a:p>
      </dgm:t>
    </dgm:pt>
    <dgm:pt modelId="{6881FFB8-C41E-4183-B6B4-B9275355265A}">
      <dgm:prSet phldrT="[Text]"/>
      <dgm:spPr/>
      <dgm:t>
        <a:bodyPr/>
        <a:lstStyle/>
        <a:p>
          <a:r>
            <a:rPr lang="en-US" dirty="0" smtClean="0"/>
            <a:t>Treatment A </a:t>
          </a:r>
          <a:endParaRPr lang="en-US" dirty="0"/>
        </a:p>
      </dgm:t>
    </dgm:pt>
    <dgm:pt modelId="{4CB490C7-4088-4531-907C-802C6EB29F6B}" type="parTrans" cxnId="{14078C8E-02B3-48C6-8123-3121BDE41977}">
      <dgm:prSet/>
      <dgm:spPr/>
      <dgm:t>
        <a:bodyPr/>
        <a:lstStyle/>
        <a:p>
          <a:endParaRPr lang="en-US"/>
        </a:p>
      </dgm:t>
    </dgm:pt>
    <dgm:pt modelId="{FCE00929-55E1-4EC0-AEDB-AA8C1CA8431B}" type="sibTrans" cxnId="{14078C8E-02B3-48C6-8123-3121BDE41977}">
      <dgm:prSet/>
      <dgm:spPr/>
      <dgm:t>
        <a:bodyPr/>
        <a:lstStyle/>
        <a:p>
          <a:endParaRPr lang="en-US"/>
        </a:p>
      </dgm:t>
    </dgm:pt>
    <dgm:pt modelId="{BBB4EAE5-1E12-4A53-9F45-783E8655640A}">
      <dgm:prSet phldrT="[Text]"/>
      <dgm:spPr/>
      <dgm:t>
        <a:bodyPr/>
        <a:lstStyle/>
        <a:p>
          <a:r>
            <a:rPr lang="en-US" dirty="0" smtClean="0"/>
            <a:t>Placebo</a:t>
          </a:r>
          <a:endParaRPr lang="en-US" dirty="0"/>
        </a:p>
      </dgm:t>
    </dgm:pt>
    <dgm:pt modelId="{42F0F161-0C50-46E6-A4E8-11BDFB028154}" type="parTrans" cxnId="{23E8C9D8-9207-4C7C-B818-FB629A8BB89F}">
      <dgm:prSet/>
      <dgm:spPr/>
      <dgm:t>
        <a:bodyPr/>
        <a:lstStyle/>
        <a:p>
          <a:endParaRPr lang="en-US"/>
        </a:p>
      </dgm:t>
    </dgm:pt>
    <dgm:pt modelId="{0D8EC3DE-A635-4987-9667-966F8215A891}" type="sibTrans" cxnId="{23E8C9D8-9207-4C7C-B818-FB629A8BB89F}">
      <dgm:prSet/>
      <dgm:spPr/>
      <dgm:t>
        <a:bodyPr/>
        <a:lstStyle/>
        <a:p>
          <a:endParaRPr lang="en-US"/>
        </a:p>
      </dgm:t>
    </dgm:pt>
    <dgm:pt modelId="{24C4A387-414A-4C4F-BE07-A7688599ADAD}">
      <dgm:prSet phldrT="[Text]"/>
      <dgm:spPr>
        <a:solidFill>
          <a:srgbClr val="FDE97F"/>
        </a:solidFill>
        <a:ln>
          <a:solidFill>
            <a:schemeClr val="tx1"/>
          </a:solidFill>
        </a:ln>
      </dgm:spPr>
      <dgm:t>
        <a:bodyPr/>
        <a:lstStyle/>
        <a:p>
          <a:r>
            <a:rPr lang="en-US" dirty="0" smtClean="0"/>
            <a:t>Follow-up</a:t>
          </a:r>
          <a:endParaRPr lang="en-US" dirty="0"/>
        </a:p>
      </dgm:t>
    </dgm:pt>
    <dgm:pt modelId="{82A25DD0-8B30-4DA3-97CA-982D0FC25316}" type="parTrans" cxnId="{3114CDCB-2336-4DA5-A7C5-569B76267656}">
      <dgm:prSet/>
      <dgm:spPr/>
      <dgm:t>
        <a:bodyPr/>
        <a:lstStyle/>
        <a:p>
          <a:endParaRPr lang="en-US"/>
        </a:p>
      </dgm:t>
    </dgm:pt>
    <dgm:pt modelId="{E33589F9-A137-42B2-8EF8-8709F7EEF1BC}" type="sibTrans" cxnId="{3114CDCB-2336-4DA5-A7C5-569B76267656}">
      <dgm:prSet/>
      <dgm:spPr/>
      <dgm:t>
        <a:bodyPr/>
        <a:lstStyle/>
        <a:p>
          <a:endParaRPr lang="en-US"/>
        </a:p>
      </dgm:t>
    </dgm:pt>
    <dgm:pt modelId="{BFAE01DD-C9A3-4EBD-B3EC-DAB3456E39E4}">
      <dgm:prSet phldrT="[Text]"/>
      <dgm:spPr/>
      <dgm:t>
        <a:bodyPr/>
        <a:lstStyle/>
        <a:p>
          <a:r>
            <a:rPr lang="en-US" dirty="0" smtClean="0"/>
            <a:t>Follow Up</a:t>
          </a:r>
          <a:endParaRPr lang="en-US" dirty="0"/>
        </a:p>
      </dgm:t>
    </dgm:pt>
    <dgm:pt modelId="{CD60C600-745F-4618-9BA9-AD59ECD00959}" type="parTrans" cxnId="{844B3731-722B-412A-A3FD-FF4422DB46A4}">
      <dgm:prSet/>
      <dgm:spPr/>
      <dgm:t>
        <a:bodyPr/>
        <a:lstStyle/>
        <a:p>
          <a:endParaRPr lang="en-US"/>
        </a:p>
      </dgm:t>
    </dgm:pt>
    <dgm:pt modelId="{ACEDDFE1-3184-4237-BCE8-B7C98661491C}" type="sibTrans" cxnId="{844B3731-722B-412A-A3FD-FF4422DB46A4}">
      <dgm:prSet/>
      <dgm:spPr/>
      <dgm:t>
        <a:bodyPr/>
        <a:lstStyle/>
        <a:p>
          <a:endParaRPr lang="en-US"/>
        </a:p>
      </dgm:t>
    </dgm:pt>
    <dgm:pt modelId="{67511DA2-CD04-489E-AE50-1283EFFBB1BD}">
      <dgm:prSet phldrT="[Text]"/>
      <dgm:spPr/>
      <dgm:t>
        <a:bodyPr/>
        <a:lstStyle/>
        <a:p>
          <a:r>
            <a:rPr lang="en-US" dirty="0" smtClean="0"/>
            <a:t>Follow Up</a:t>
          </a:r>
          <a:endParaRPr lang="en-US" dirty="0"/>
        </a:p>
      </dgm:t>
    </dgm:pt>
    <dgm:pt modelId="{26A39D14-B076-444D-9B19-78D97500A632}" type="parTrans" cxnId="{3E369DB2-12EE-4467-822B-7BFA74E7D02D}">
      <dgm:prSet/>
      <dgm:spPr/>
      <dgm:t>
        <a:bodyPr/>
        <a:lstStyle/>
        <a:p>
          <a:endParaRPr lang="en-US"/>
        </a:p>
      </dgm:t>
    </dgm:pt>
    <dgm:pt modelId="{C8F6E818-DCE6-4936-AA0F-EDB7ED82A127}" type="sibTrans" cxnId="{3E369DB2-12EE-4467-822B-7BFA74E7D02D}">
      <dgm:prSet/>
      <dgm:spPr/>
      <dgm:t>
        <a:bodyPr/>
        <a:lstStyle/>
        <a:p>
          <a:endParaRPr lang="en-US"/>
        </a:p>
      </dgm:t>
    </dgm:pt>
    <dgm:pt modelId="{E42313D2-6131-4AD9-A763-41B87925E71E}" type="pres">
      <dgm:prSet presAssocID="{FC46142B-3FE1-45C6-96B7-A9089BF78204}" presName="theList" presStyleCnt="0">
        <dgm:presLayoutVars>
          <dgm:dir/>
          <dgm:animLvl val="lvl"/>
          <dgm:resizeHandles val="exact"/>
        </dgm:presLayoutVars>
      </dgm:prSet>
      <dgm:spPr/>
      <dgm:t>
        <a:bodyPr/>
        <a:lstStyle/>
        <a:p>
          <a:endParaRPr lang="en-US"/>
        </a:p>
      </dgm:t>
    </dgm:pt>
    <dgm:pt modelId="{C8D691B8-48FF-44CF-AF14-33FB84347411}" type="pres">
      <dgm:prSet presAssocID="{F76FD140-844B-43C0-9685-D8EE9BC394D0}" presName="compNode" presStyleCnt="0"/>
      <dgm:spPr/>
    </dgm:pt>
    <dgm:pt modelId="{C0457E12-B1AF-40D3-843C-8F2EC64CA89E}" type="pres">
      <dgm:prSet presAssocID="{F76FD140-844B-43C0-9685-D8EE9BC394D0}" presName="aNode" presStyleLbl="bgShp" presStyleIdx="0" presStyleCnt="3"/>
      <dgm:spPr/>
      <dgm:t>
        <a:bodyPr/>
        <a:lstStyle/>
        <a:p>
          <a:endParaRPr lang="en-US"/>
        </a:p>
      </dgm:t>
    </dgm:pt>
    <dgm:pt modelId="{35257446-10A8-419E-B25D-430C593549FD}" type="pres">
      <dgm:prSet presAssocID="{F76FD140-844B-43C0-9685-D8EE9BC394D0}" presName="textNode" presStyleLbl="bgShp" presStyleIdx="0" presStyleCnt="3"/>
      <dgm:spPr/>
      <dgm:t>
        <a:bodyPr/>
        <a:lstStyle/>
        <a:p>
          <a:endParaRPr lang="en-US"/>
        </a:p>
      </dgm:t>
    </dgm:pt>
    <dgm:pt modelId="{D2B619E7-0A7E-49C9-BA90-B337086E8EEF}" type="pres">
      <dgm:prSet presAssocID="{F76FD140-844B-43C0-9685-D8EE9BC394D0}" presName="compChildNode" presStyleCnt="0"/>
      <dgm:spPr/>
    </dgm:pt>
    <dgm:pt modelId="{11C780B8-DF2E-40B3-9D4B-7EABD0AC20D4}" type="pres">
      <dgm:prSet presAssocID="{F76FD140-844B-43C0-9685-D8EE9BC394D0}" presName="theInnerList" presStyleCnt="0"/>
      <dgm:spPr/>
    </dgm:pt>
    <dgm:pt modelId="{AD9ED456-1D31-4CC2-8ECD-1D95A8F407D0}" type="pres">
      <dgm:prSet presAssocID="{45D8EF2C-C9A2-434A-A7F7-607682552D1C}" presName="childNode" presStyleLbl="node1" presStyleIdx="0" presStyleCnt="6">
        <dgm:presLayoutVars>
          <dgm:bulletEnabled val="1"/>
        </dgm:presLayoutVars>
      </dgm:prSet>
      <dgm:spPr/>
      <dgm:t>
        <a:bodyPr/>
        <a:lstStyle/>
        <a:p>
          <a:endParaRPr lang="en-US"/>
        </a:p>
      </dgm:t>
    </dgm:pt>
    <dgm:pt modelId="{8E2BB339-F58B-42FE-BD13-3CB1AB6C9326}" type="pres">
      <dgm:prSet presAssocID="{45D8EF2C-C9A2-434A-A7F7-607682552D1C}" presName="aSpace2" presStyleCnt="0"/>
      <dgm:spPr/>
    </dgm:pt>
    <dgm:pt modelId="{0677AF4D-FB70-46FA-B5FC-B0F86DD1016F}" type="pres">
      <dgm:prSet presAssocID="{51E3194D-BFF6-4238-8EDA-C0F7768FA490}" presName="childNode" presStyleLbl="node1" presStyleIdx="1" presStyleCnt="6">
        <dgm:presLayoutVars>
          <dgm:bulletEnabled val="1"/>
        </dgm:presLayoutVars>
      </dgm:prSet>
      <dgm:spPr/>
      <dgm:t>
        <a:bodyPr/>
        <a:lstStyle/>
        <a:p>
          <a:endParaRPr lang="en-US"/>
        </a:p>
      </dgm:t>
    </dgm:pt>
    <dgm:pt modelId="{1E3F7403-BD1E-4EEA-890E-5B97FB81DE12}" type="pres">
      <dgm:prSet presAssocID="{F76FD140-844B-43C0-9685-D8EE9BC394D0}" presName="aSpace" presStyleCnt="0"/>
      <dgm:spPr/>
    </dgm:pt>
    <dgm:pt modelId="{41266734-96A5-4D53-A283-66C31D249254}" type="pres">
      <dgm:prSet presAssocID="{EE2B00C7-B310-4434-9DC0-736E9353F590}" presName="compNode" presStyleCnt="0"/>
      <dgm:spPr/>
    </dgm:pt>
    <dgm:pt modelId="{F6998AD7-9F95-448B-81F1-8E97A28F0EA9}" type="pres">
      <dgm:prSet presAssocID="{EE2B00C7-B310-4434-9DC0-736E9353F590}" presName="aNode" presStyleLbl="bgShp" presStyleIdx="1" presStyleCnt="3"/>
      <dgm:spPr/>
      <dgm:t>
        <a:bodyPr/>
        <a:lstStyle/>
        <a:p>
          <a:endParaRPr lang="en-US"/>
        </a:p>
      </dgm:t>
    </dgm:pt>
    <dgm:pt modelId="{733A978C-C22C-4152-A492-20644EEE6501}" type="pres">
      <dgm:prSet presAssocID="{EE2B00C7-B310-4434-9DC0-736E9353F590}" presName="textNode" presStyleLbl="bgShp" presStyleIdx="1" presStyleCnt="3"/>
      <dgm:spPr/>
      <dgm:t>
        <a:bodyPr/>
        <a:lstStyle/>
        <a:p>
          <a:endParaRPr lang="en-US"/>
        </a:p>
      </dgm:t>
    </dgm:pt>
    <dgm:pt modelId="{47DCB1B7-B4DF-4077-9D7F-7A5B9091C0BF}" type="pres">
      <dgm:prSet presAssocID="{EE2B00C7-B310-4434-9DC0-736E9353F590}" presName="compChildNode" presStyleCnt="0"/>
      <dgm:spPr/>
    </dgm:pt>
    <dgm:pt modelId="{E10E916F-FA1D-408D-9E68-388AC2C9BD27}" type="pres">
      <dgm:prSet presAssocID="{EE2B00C7-B310-4434-9DC0-736E9353F590}" presName="theInnerList" presStyleCnt="0"/>
      <dgm:spPr/>
    </dgm:pt>
    <dgm:pt modelId="{8664F110-0666-480F-897E-56977EB38D80}" type="pres">
      <dgm:prSet presAssocID="{6881FFB8-C41E-4183-B6B4-B9275355265A}" presName="childNode" presStyleLbl="node1" presStyleIdx="2" presStyleCnt="6">
        <dgm:presLayoutVars>
          <dgm:bulletEnabled val="1"/>
        </dgm:presLayoutVars>
      </dgm:prSet>
      <dgm:spPr/>
      <dgm:t>
        <a:bodyPr/>
        <a:lstStyle/>
        <a:p>
          <a:endParaRPr lang="en-US"/>
        </a:p>
      </dgm:t>
    </dgm:pt>
    <dgm:pt modelId="{BF692944-62CB-4D8C-A46A-FFC0F1F78754}" type="pres">
      <dgm:prSet presAssocID="{6881FFB8-C41E-4183-B6B4-B9275355265A}" presName="aSpace2" presStyleCnt="0"/>
      <dgm:spPr/>
    </dgm:pt>
    <dgm:pt modelId="{530FF741-1497-42A6-8DEC-D2BF61289BA6}" type="pres">
      <dgm:prSet presAssocID="{BBB4EAE5-1E12-4A53-9F45-783E8655640A}" presName="childNode" presStyleLbl="node1" presStyleIdx="3" presStyleCnt="6">
        <dgm:presLayoutVars>
          <dgm:bulletEnabled val="1"/>
        </dgm:presLayoutVars>
      </dgm:prSet>
      <dgm:spPr/>
      <dgm:t>
        <a:bodyPr/>
        <a:lstStyle/>
        <a:p>
          <a:endParaRPr lang="en-US"/>
        </a:p>
      </dgm:t>
    </dgm:pt>
    <dgm:pt modelId="{48E14870-1F0A-406A-8AF5-5CB3051C40FB}" type="pres">
      <dgm:prSet presAssocID="{EE2B00C7-B310-4434-9DC0-736E9353F590}" presName="aSpace" presStyleCnt="0"/>
      <dgm:spPr/>
    </dgm:pt>
    <dgm:pt modelId="{03786EF1-D3DB-48F6-B8BC-F5DAD1535BE3}" type="pres">
      <dgm:prSet presAssocID="{24C4A387-414A-4C4F-BE07-A7688599ADAD}" presName="compNode" presStyleCnt="0"/>
      <dgm:spPr/>
    </dgm:pt>
    <dgm:pt modelId="{252C726D-790A-4115-A54C-675144EB0879}" type="pres">
      <dgm:prSet presAssocID="{24C4A387-414A-4C4F-BE07-A7688599ADAD}" presName="aNode" presStyleLbl="bgShp" presStyleIdx="2" presStyleCnt="3"/>
      <dgm:spPr/>
      <dgm:t>
        <a:bodyPr/>
        <a:lstStyle/>
        <a:p>
          <a:endParaRPr lang="en-US"/>
        </a:p>
      </dgm:t>
    </dgm:pt>
    <dgm:pt modelId="{42AA2C8B-5A3B-4809-8F39-B4F839325D5C}" type="pres">
      <dgm:prSet presAssocID="{24C4A387-414A-4C4F-BE07-A7688599ADAD}" presName="textNode" presStyleLbl="bgShp" presStyleIdx="2" presStyleCnt="3"/>
      <dgm:spPr/>
      <dgm:t>
        <a:bodyPr/>
        <a:lstStyle/>
        <a:p>
          <a:endParaRPr lang="en-US"/>
        </a:p>
      </dgm:t>
    </dgm:pt>
    <dgm:pt modelId="{0DF747A8-6D7B-44B2-8649-2DF4B5722384}" type="pres">
      <dgm:prSet presAssocID="{24C4A387-414A-4C4F-BE07-A7688599ADAD}" presName="compChildNode" presStyleCnt="0"/>
      <dgm:spPr/>
    </dgm:pt>
    <dgm:pt modelId="{8C5C8341-ECDF-4A4F-96D6-9784970574EB}" type="pres">
      <dgm:prSet presAssocID="{24C4A387-414A-4C4F-BE07-A7688599ADAD}" presName="theInnerList" presStyleCnt="0"/>
      <dgm:spPr/>
    </dgm:pt>
    <dgm:pt modelId="{7E27229C-86E9-4E51-96C9-51D3CF419A84}" type="pres">
      <dgm:prSet presAssocID="{BFAE01DD-C9A3-4EBD-B3EC-DAB3456E39E4}" presName="childNode" presStyleLbl="node1" presStyleIdx="4" presStyleCnt="6">
        <dgm:presLayoutVars>
          <dgm:bulletEnabled val="1"/>
        </dgm:presLayoutVars>
      </dgm:prSet>
      <dgm:spPr/>
      <dgm:t>
        <a:bodyPr/>
        <a:lstStyle/>
        <a:p>
          <a:endParaRPr lang="en-US"/>
        </a:p>
      </dgm:t>
    </dgm:pt>
    <dgm:pt modelId="{CD7568B7-A49A-4804-AD59-529597BED8D2}" type="pres">
      <dgm:prSet presAssocID="{BFAE01DD-C9A3-4EBD-B3EC-DAB3456E39E4}" presName="aSpace2" presStyleCnt="0"/>
      <dgm:spPr/>
    </dgm:pt>
    <dgm:pt modelId="{D232C782-9911-49A6-8B10-B903D50958F3}" type="pres">
      <dgm:prSet presAssocID="{67511DA2-CD04-489E-AE50-1283EFFBB1BD}" presName="childNode" presStyleLbl="node1" presStyleIdx="5" presStyleCnt="6">
        <dgm:presLayoutVars>
          <dgm:bulletEnabled val="1"/>
        </dgm:presLayoutVars>
      </dgm:prSet>
      <dgm:spPr/>
      <dgm:t>
        <a:bodyPr/>
        <a:lstStyle/>
        <a:p>
          <a:endParaRPr lang="en-US"/>
        </a:p>
      </dgm:t>
    </dgm:pt>
  </dgm:ptLst>
  <dgm:cxnLst>
    <dgm:cxn modelId="{23E8C9D8-9207-4C7C-B818-FB629A8BB89F}" srcId="{EE2B00C7-B310-4434-9DC0-736E9353F590}" destId="{BBB4EAE5-1E12-4A53-9F45-783E8655640A}" srcOrd="1" destOrd="0" parTransId="{42F0F161-0C50-46E6-A4E8-11BDFB028154}" sibTransId="{0D8EC3DE-A635-4987-9667-966F8215A891}"/>
    <dgm:cxn modelId="{D3F72DE5-F72D-4F88-8BF7-33A4B152BDF5}" type="presOf" srcId="{24C4A387-414A-4C4F-BE07-A7688599ADAD}" destId="{42AA2C8B-5A3B-4809-8F39-B4F839325D5C}" srcOrd="1" destOrd="0" presId="urn:microsoft.com/office/officeart/2005/8/layout/lProcess2"/>
    <dgm:cxn modelId="{4EB54784-94C6-4A13-8F0D-5AAD0D3FB11B}" type="presOf" srcId="{F76FD140-844B-43C0-9685-D8EE9BC394D0}" destId="{C0457E12-B1AF-40D3-843C-8F2EC64CA89E}" srcOrd="0" destOrd="0" presId="urn:microsoft.com/office/officeart/2005/8/layout/lProcess2"/>
    <dgm:cxn modelId="{4A59A2CD-585F-4D8E-A4B9-B6EAD0AA132F}" type="presOf" srcId="{EE2B00C7-B310-4434-9DC0-736E9353F590}" destId="{733A978C-C22C-4152-A492-20644EEE6501}" srcOrd="1" destOrd="0" presId="urn:microsoft.com/office/officeart/2005/8/layout/lProcess2"/>
    <dgm:cxn modelId="{F2A81CCE-EDE9-402D-9D24-38DB07A38715}" srcId="{F76FD140-844B-43C0-9685-D8EE9BC394D0}" destId="{45D8EF2C-C9A2-434A-A7F7-607682552D1C}" srcOrd="0" destOrd="0" parTransId="{5F8C023A-3D46-4434-8F31-5FBAE469A74D}" sibTransId="{2F889860-B082-46CA-BEC3-71429E200E75}"/>
    <dgm:cxn modelId="{844B3731-722B-412A-A3FD-FF4422DB46A4}" srcId="{24C4A387-414A-4C4F-BE07-A7688599ADAD}" destId="{BFAE01DD-C9A3-4EBD-B3EC-DAB3456E39E4}" srcOrd="0" destOrd="0" parTransId="{CD60C600-745F-4618-9BA9-AD59ECD00959}" sibTransId="{ACEDDFE1-3184-4237-BCE8-B7C98661491C}"/>
    <dgm:cxn modelId="{2B9AE469-0D78-4211-B3A8-0A206120CFB0}" srcId="{FC46142B-3FE1-45C6-96B7-A9089BF78204}" destId="{EE2B00C7-B310-4434-9DC0-736E9353F590}" srcOrd="1" destOrd="0" parTransId="{D617B09A-DBEC-4C8A-9C2F-CFD584984E9D}" sibTransId="{B54635C7-DB91-4715-800A-6B829AF9252A}"/>
    <dgm:cxn modelId="{7E8B25CB-1EDC-43BE-9A31-17EA77D3B411}" type="presOf" srcId="{BFAE01DD-C9A3-4EBD-B3EC-DAB3456E39E4}" destId="{7E27229C-86E9-4E51-96C9-51D3CF419A84}" srcOrd="0" destOrd="0" presId="urn:microsoft.com/office/officeart/2005/8/layout/lProcess2"/>
    <dgm:cxn modelId="{FC33F9F2-A6C1-4A82-8410-A4600ADC6DEE}" type="presOf" srcId="{F76FD140-844B-43C0-9685-D8EE9BC394D0}" destId="{35257446-10A8-419E-B25D-430C593549FD}" srcOrd="1" destOrd="0" presId="urn:microsoft.com/office/officeart/2005/8/layout/lProcess2"/>
    <dgm:cxn modelId="{AB940E04-61C7-4826-A594-BFFF6F756120}" type="presOf" srcId="{67511DA2-CD04-489E-AE50-1283EFFBB1BD}" destId="{D232C782-9911-49A6-8B10-B903D50958F3}" srcOrd="0" destOrd="0" presId="urn:microsoft.com/office/officeart/2005/8/layout/lProcess2"/>
    <dgm:cxn modelId="{8536F165-E6C3-48FF-BA93-D3DDA05740BD}" srcId="{F76FD140-844B-43C0-9685-D8EE9BC394D0}" destId="{51E3194D-BFF6-4238-8EDA-C0F7768FA490}" srcOrd="1" destOrd="0" parTransId="{42E04F5B-21E7-4A66-BCBF-3C2FB11D5E48}" sibTransId="{030BF46C-6B79-415E-A608-76FEDE44BD87}"/>
    <dgm:cxn modelId="{E06C4376-E696-41DF-9468-5078A8434547}" type="presOf" srcId="{BBB4EAE5-1E12-4A53-9F45-783E8655640A}" destId="{530FF741-1497-42A6-8DEC-D2BF61289BA6}" srcOrd="0" destOrd="0" presId="urn:microsoft.com/office/officeart/2005/8/layout/lProcess2"/>
    <dgm:cxn modelId="{28F364F1-6BA0-463B-8889-0B8502ED0B22}" type="presOf" srcId="{24C4A387-414A-4C4F-BE07-A7688599ADAD}" destId="{252C726D-790A-4115-A54C-675144EB0879}" srcOrd="0" destOrd="0" presId="urn:microsoft.com/office/officeart/2005/8/layout/lProcess2"/>
    <dgm:cxn modelId="{C8A8D376-8C70-4F30-9552-8B43D9017C81}" type="presOf" srcId="{EE2B00C7-B310-4434-9DC0-736E9353F590}" destId="{F6998AD7-9F95-448B-81F1-8E97A28F0EA9}" srcOrd="0" destOrd="0" presId="urn:microsoft.com/office/officeart/2005/8/layout/lProcess2"/>
    <dgm:cxn modelId="{5B5D5AA4-2F85-4EF4-B4EB-DD17CB006562}" type="presOf" srcId="{45D8EF2C-C9A2-434A-A7F7-607682552D1C}" destId="{AD9ED456-1D31-4CC2-8ECD-1D95A8F407D0}" srcOrd="0" destOrd="0" presId="urn:microsoft.com/office/officeart/2005/8/layout/lProcess2"/>
    <dgm:cxn modelId="{3114CDCB-2336-4DA5-A7C5-569B76267656}" srcId="{FC46142B-3FE1-45C6-96B7-A9089BF78204}" destId="{24C4A387-414A-4C4F-BE07-A7688599ADAD}" srcOrd="2" destOrd="0" parTransId="{82A25DD0-8B30-4DA3-97CA-982D0FC25316}" sibTransId="{E33589F9-A137-42B2-8EF8-8709F7EEF1BC}"/>
    <dgm:cxn modelId="{56D8F9E8-C535-40A8-BE9A-4B8512D07F72}" srcId="{FC46142B-3FE1-45C6-96B7-A9089BF78204}" destId="{F76FD140-844B-43C0-9685-D8EE9BC394D0}" srcOrd="0" destOrd="0" parTransId="{AE0382E1-544D-41BA-AD01-E9B660279791}" sibTransId="{98945285-9A0C-4A45-B71A-ED9529A58E46}"/>
    <dgm:cxn modelId="{3E369DB2-12EE-4467-822B-7BFA74E7D02D}" srcId="{24C4A387-414A-4C4F-BE07-A7688599ADAD}" destId="{67511DA2-CD04-489E-AE50-1283EFFBB1BD}" srcOrd="1" destOrd="0" parTransId="{26A39D14-B076-444D-9B19-78D97500A632}" sibTransId="{C8F6E818-DCE6-4936-AA0F-EDB7ED82A127}"/>
    <dgm:cxn modelId="{3AB16BCE-B1BC-4768-B4C0-6CDA8E0778EC}" type="presOf" srcId="{FC46142B-3FE1-45C6-96B7-A9089BF78204}" destId="{E42313D2-6131-4AD9-A763-41B87925E71E}" srcOrd="0" destOrd="0" presId="urn:microsoft.com/office/officeart/2005/8/layout/lProcess2"/>
    <dgm:cxn modelId="{2053C94C-0C0D-4BC5-8FBE-DD6C88B802DC}" type="presOf" srcId="{51E3194D-BFF6-4238-8EDA-C0F7768FA490}" destId="{0677AF4D-FB70-46FA-B5FC-B0F86DD1016F}" srcOrd="0" destOrd="0" presId="urn:microsoft.com/office/officeart/2005/8/layout/lProcess2"/>
    <dgm:cxn modelId="{14078C8E-02B3-48C6-8123-3121BDE41977}" srcId="{EE2B00C7-B310-4434-9DC0-736E9353F590}" destId="{6881FFB8-C41E-4183-B6B4-B9275355265A}" srcOrd="0" destOrd="0" parTransId="{4CB490C7-4088-4531-907C-802C6EB29F6B}" sibTransId="{FCE00929-55E1-4EC0-AEDB-AA8C1CA8431B}"/>
    <dgm:cxn modelId="{12A0456D-F988-4F69-AB4C-9E5064E5370B}" type="presOf" srcId="{6881FFB8-C41E-4183-B6B4-B9275355265A}" destId="{8664F110-0666-480F-897E-56977EB38D80}" srcOrd="0" destOrd="0" presId="urn:microsoft.com/office/officeart/2005/8/layout/lProcess2"/>
    <dgm:cxn modelId="{15813336-C442-4A1A-99C0-561DC1468AF5}" type="presParOf" srcId="{E42313D2-6131-4AD9-A763-41B87925E71E}" destId="{C8D691B8-48FF-44CF-AF14-33FB84347411}" srcOrd="0" destOrd="0" presId="urn:microsoft.com/office/officeart/2005/8/layout/lProcess2"/>
    <dgm:cxn modelId="{68E82A9F-B020-4EA3-B1A1-474CD4F85DF7}" type="presParOf" srcId="{C8D691B8-48FF-44CF-AF14-33FB84347411}" destId="{C0457E12-B1AF-40D3-843C-8F2EC64CA89E}" srcOrd="0" destOrd="0" presId="urn:microsoft.com/office/officeart/2005/8/layout/lProcess2"/>
    <dgm:cxn modelId="{FA4B1AD2-94C4-4D7B-B7C0-140402EE9A3D}" type="presParOf" srcId="{C8D691B8-48FF-44CF-AF14-33FB84347411}" destId="{35257446-10A8-419E-B25D-430C593549FD}" srcOrd="1" destOrd="0" presId="urn:microsoft.com/office/officeart/2005/8/layout/lProcess2"/>
    <dgm:cxn modelId="{B48136D4-70A8-4AD3-8BD5-F040F4B9008B}" type="presParOf" srcId="{C8D691B8-48FF-44CF-AF14-33FB84347411}" destId="{D2B619E7-0A7E-49C9-BA90-B337086E8EEF}" srcOrd="2" destOrd="0" presId="urn:microsoft.com/office/officeart/2005/8/layout/lProcess2"/>
    <dgm:cxn modelId="{266FF2F5-6049-4D31-A345-3FE064939EF7}" type="presParOf" srcId="{D2B619E7-0A7E-49C9-BA90-B337086E8EEF}" destId="{11C780B8-DF2E-40B3-9D4B-7EABD0AC20D4}" srcOrd="0" destOrd="0" presId="urn:microsoft.com/office/officeart/2005/8/layout/lProcess2"/>
    <dgm:cxn modelId="{B4FB42C3-9305-4E66-BD3F-FAD76CDCED9F}" type="presParOf" srcId="{11C780B8-DF2E-40B3-9D4B-7EABD0AC20D4}" destId="{AD9ED456-1D31-4CC2-8ECD-1D95A8F407D0}" srcOrd="0" destOrd="0" presId="urn:microsoft.com/office/officeart/2005/8/layout/lProcess2"/>
    <dgm:cxn modelId="{B39E8DFF-2C57-4823-8AB2-43F414BE7742}" type="presParOf" srcId="{11C780B8-DF2E-40B3-9D4B-7EABD0AC20D4}" destId="{8E2BB339-F58B-42FE-BD13-3CB1AB6C9326}" srcOrd="1" destOrd="0" presId="urn:microsoft.com/office/officeart/2005/8/layout/lProcess2"/>
    <dgm:cxn modelId="{2FC3DB66-0D0E-4573-862C-5F9CB4D13E9E}" type="presParOf" srcId="{11C780B8-DF2E-40B3-9D4B-7EABD0AC20D4}" destId="{0677AF4D-FB70-46FA-B5FC-B0F86DD1016F}" srcOrd="2" destOrd="0" presId="urn:microsoft.com/office/officeart/2005/8/layout/lProcess2"/>
    <dgm:cxn modelId="{DDF735D2-9059-4F8C-80C1-1C91E54611AC}" type="presParOf" srcId="{E42313D2-6131-4AD9-A763-41B87925E71E}" destId="{1E3F7403-BD1E-4EEA-890E-5B97FB81DE12}" srcOrd="1" destOrd="0" presId="urn:microsoft.com/office/officeart/2005/8/layout/lProcess2"/>
    <dgm:cxn modelId="{A4268DA3-292A-43E1-A7CF-7E261232178F}" type="presParOf" srcId="{E42313D2-6131-4AD9-A763-41B87925E71E}" destId="{41266734-96A5-4D53-A283-66C31D249254}" srcOrd="2" destOrd="0" presId="urn:microsoft.com/office/officeart/2005/8/layout/lProcess2"/>
    <dgm:cxn modelId="{875B526F-3B4D-48CB-9BFF-C96A684BB1F3}" type="presParOf" srcId="{41266734-96A5-4D53-A283-66C31D249254}" destId="{F6998AD7-9F95-448B-81F1-8E97A28F0EA9}" srcOrd="0" destOrd="0" presId="urn:microsoft.com/office/officeart/2005/8/layout/lProcess2"/>
    <dgm:cxn modelId="{21905AC5-97DA-487B-9FC5-C79E3A7E806C}" type="presParOf" srcId="{41266734-96A5-4D53-A283-66C31D249254}" destId="{733A978C-C22C-4152-A492-20644EEE6501}" srcOrd="1" destOrd="0" presId="urn:microsoft.com/office/officeart/2005/8/layout/lProcess2"/>
    <dgm:cxn modelId="{485FBD16-F5B4-475B-B2B1-BAF783AED471}" type="presParOf" srcId="{41266734-96A5-4D53-A283-66C31D249254}" destId="{47DCB1B7-B4DF-4077-9D7F-7A5B9091C0BF}" srcOrd="2" destOrd="0" presId="urn:microsoft.com/office/officeart/2005/8/layout/lProcess2"/>
    <dgm:cxn modelId="{46678AC4-567B-4923-A1F4-52F502A69409}" type="presParOf" srcId="{47DCB1B7-B4DF-4077-9D7F-7A5B9091C0BF}" destId="{E10E916F-FA1D-408D-9E68-388AC2C9BD27}" srcOrd="0" destOrd="0" presId="urn:microsoft.com/office/officeart/2005/8/layout/lProcess2"/>
    <dgm:cxn modelId="{3B056FAF-9140-4BF9-A60E-815965B2A5A7}" type="presParOf" srcId="{E10E916F-FA1D-408D-9E68-388AC2C9BD27}" destId="{8664F110-0666-480F-897E-56977EB38D80}" srcOrd="0" destOrd="0" presId="urn:microsoft.com/office/officeart/2005/8/layout/lProcess2"/>
    <dgm:cxn modelId="{F10A5F67-079C-4520-AD82-930D6FE8AFA9}" type="presParOf" srcId="{E10E916F-FA1D-408D-9E68-388AC2C9BD27}" destId="{BF692944-62CB-4D8C-A46A-FFC0F1F78754}" srcOrd="1" destOrd="0" presId="urn:microsoft.com/office/officeart/2005/8/layout/lProcess2"/>
    <dgm:cxn modelId="{BA123E26-CF0C-4FB8-A8BA-CE1D259FABE0}" type="presParOf" srcId="{E10E916F-FA1D-408D-9E68-388AC2C9BD27}" destId="{530FF741-1497-42A6-8DEC-D2BF61289BA6}" srcOrd="2" destOrd="0" presId="urn:microsoft.com/office/officeart/2005/8/layout/lProcess2"/>
    <dgm:cxn modelId="{B95A2FF6-18C4-43AC-9158-00F3E06E4B31}" type="presParOf" srcId="{E42313D2-6131-4AD9-A763-41B87925E71E}" destId="{48E14870-1F0A-406A-8AF5-5CB3051C40FB}" srcOrd="3" destOrd="0" presId="urn:microsoft.com/office/officeart/2005/8/layout/lProcess2"/>
    <dgm:cxn modelId="{29102578-816F-42E3-82C1-3C8B47A697EB}" type="presParOf" srcId="{E42313D2-6131-4AD9-A763-41B87925E71E}" destId="{03786EF1-D3DB-48F6-B8BC-F5DAD1535BE3}" srcOrd="4" destOrd="0" presId="urn:microsoft.com/office/officeart/2005/8/layout/lProcess2"/>
    <dgm:cxn modelId="{61FC729B-D858-45BA-890D-FE153F24CEDC}" type="presParOf" srcId="{03786EF1-D3DB-48F6-B8BC-F5DAD1535BE3}" destId="{252C726D-790A-4115-A54C-675144EB0879}" srcOrd="0" destOrd="0" presId="urn:microsoft.com/office/officeart/2005/8/layout/lProcess2"/>
    <dgm:cxn modelId="{F363801B-9161-423A-8DAE-9D399E49685D}" type="presParOf" srcId="{03786EF1-D3DB-48F6-B8BC-F5DAD1535BE3}" destId="{42AA2C8B-5A3B-4809-8F39-B4F839325D5C}" srcOrd="1" destOrd="0" presId="urn:microsoft.com/office/officeart/2005/8/layout/lProcess2"/>
    <dgm:cxn modelId="{500570D4-860C-4A7F-89E2-1080D0FED352}" type="presParOf" srcId="{03786EF1-D3DB-48F6-B8BC-F5DAD1535BE3}" destId="{0DF747A8-6D7B-44B2-8649-2DF4B5722384}" srcOrd="2" destOrd="0" presId="urn:microsoft.com/office/officeart/2005/8/layout/lProcess2"/>
    <dgm:cxn modelId="{9D9C5E7B-C2F9-4E94-AE00-C6D469EB023B}" type="presParOf" srcId="{0DF747A8-6D7B-44B2-8649-2DF4B5722384}" destId="{8C5C8341-ECDF-4A4F-96D6-9784970574EB}" srcOrd="0" destOrd="0" presId="urn:microsoft.com/office/officeart/2005/8/layout/lProcess2"/>
    <dgm:cxn modelId="{7E42C4BE-7B1C-4E99-9BEE-3D663A935540}" type="presParOf" srcId="{8C5C8341-ECDF-4A4F-96D6-9784970574EB}" destId="{7E27229C-86E9-4E51-96C9-51D3CF419A84}" srcOrd="0" destOrd="0" presId="urn:microsoft.com/office/officeart/2005/8/layout/lProcess2"/>
    <dgm:cxn modelId="{C21B1EB1-FCA1-45C4-8820-FFF02E45AF04}" type="presParOf" srcId="{8C5C8341-ECDF-4A4F-96D6-9784970574EB}" destId="{CD7568B7-A49A-4804-AD59-529597BED8D2}" srcOrd="1" destOrd="0" presId="urn:microsoft.com/office/officeart/2005/8/layout/lProcess2"/>
    <dgm:cxn modelId="{E36118D7-4F56-45D2-AACE-D0413F485D3D}" type="presParOf" srcId="{8C5C8341-ECDF-4A4F-96D6-9784970574EB}" destId="{D232C782-9911-49A6-8B10-B903D50958F3}"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457E12-B1AF-40D3-843C-8F2EC64CA89E}">
      <dsp:nvSpPr>
        <dsp:cNvPr id="0" name=""/>
        <dsp:cNvSpPr/>
      </dsp:nvSpPr>
      <dsp:spPr>
        <a:xfrm>
          <a:off x="587" y="0"/>
          <a:ext cx="1527446" cy="2538663"/>
        </a:xfrm>
        <a:prstGeom prst="roundRect">
          <a:avLst>
            <a:gd name="adj" fmla="val 10000"/>
          </a:avLst>
        </a:prstGeom>
        <a:solidFill>
          <a:srgbClr val="FDB566"/>
        </a:solidFill>
        <a:ln>
          <a:solidFill>
            <a:schemeClr val="tx1"/>
          </a:solid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Screening</a:t>
          </a:r>
          <a:endParaRPr lang="en-US" sz="2100" kern="1200" dirty="0"/>
        </a:p>
      </dsp:txBody>
      <dsp:txXfrm>
        <a:off x="587" y="0"/>
        <a:ext cx="1527446" cy="761598"/>
      </dsp:txXfrm>
    </dsp:sp>
    <dsp:sp modelId="{AD9ED456-1D31-4CC2-8ECD-1D95A8F407D0}">
      <dsp:nvSpPr>
        <dsp:cNvPr id="0" name=""/>
        <dsp:cNvSpPr/>
      </dsp:nvSpPr>
      <dsp:spPr>
        <a:xfrm>
          <a:off x="153332" y="762342"/>
          <a:ext cx="1221957" cy="76544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t>Screen</a:t>
          </a:r>
          <a:endParaRPr lang="en-US" sz="2000" kern="1200" dirty="0"/>
        </a:p>
      </dsp:txBody>
      <dsp:txXfrm>
        <a:off x="175751" y="784761"/>
        <a:ext cx="1177119" cy="720603"/>
      </dsp:txXfrm>
    </dsp:sp>
    <dsp:sp modelId="{0677AF4D-FB70-46FA-B5FC-B0F86DD1016F}">
      <dsp:nvSpPr>
        <dsp:cNvPr id="0" name=""/>
        <dsp:cNvSpPr/>
      </dsp:nvSpPr>
      <dsp:spPr>
        <a:xfrm>
          <a:off x="153332" y="1645544"/>
          <a:ext cx="1221957" cy="76544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t>Screen</a:t>
          </a:r>
          <a:endParaRPr lang="en-US" sz="2000" kern="1200" dirty="0"/>
        </a:p>
      </dsp:txBody>
      <dsp:txXfrm>
        <a:off x="175751" y="1667963"/>
        <a:ext cx="1177119" cy="720603"/>
      </dsp:txXfrm>
    </dsp:sp>
    <dsp:sp modelId="{F6998AD7-9F95-448B-81F1-8E97A28F0EA9}">
      <dsp:nvSpPr>
        <dsp:cNvPr id="0" name=""/>
        <dsp:cNvSpPr/>
      </dsp:nvSpPr>
      <dsp:spPr>
        <a:xfrm>
          <a:off x="1642592" y="0"/>
          <a:ext cx="1527446" cy="2538663"/>
        </a:xfrm>
        <a:prstGeom prst="roundRect">
          <a:avLst>
            <a:gd name="adj" fmla="val 10000"/>
          </a:avLst>
        </a:prstGeom>
        <a:solidFill>
          <a:schemeClr val="accent3">
            <a:lumMod val="60000"/>
            <a:lumOff val="40000"/>
          </a:schemeClr>
        </a:solidFill>
        <a:ln>
          <a:solidFill>
            <a:schemeClr val="tx1"/>
          </a:solid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Double-blind</a:t>
          </a:r>
          <a:endParaRPr lang="en-US" sz="2100" kern="1200" dirty="0"/>
        </a:p>
      </dsp:txBody>
      <dsp:txXfrm>
        <a:off x="1642592" y="0"/>
        <a:ext cx="1527446" cy="761598"/>
      </dsp:txXfrm>
    </dsp:sp>
    <dsp:sp modelId="{8664F110-0666-480F-897E-56977EB38D80}">
      <dsp:nvSpPr>
        <dsp:cNvPr id="0" name=""/>
        <dsp:cNvSpPr/>
      </dsp:nvSpPr>
      <dsp:spPr>
        <a:xfrm>
          <a:off x="1795336" y="762342"/>
          <a:ext cx="1221957" cy="76544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t>Treatment A </a:t>
          </a:r>
          <a:endParaRPr lang="en-US" sz="2000" kern="1200" dirty="0"/>
        </a:p>
      </dsp:txBody>
      <dsp:txXfrm>
        <a:off x="1817755" y="784761"/>
        <a:ext cx="1177119" cy="720603"/>
      </dsp:txXfrm>
    </dsp:sp>
    <dsp:sp modelId="{530FF741-1497-42A6-8DEC-D2BF61289BA6}">
      <dsp:nvSpPr>
        <dsp:cNvPr id="0" name=""/>
        <dsp:cNvSpPr/>
      </dsp:nvSpPr>
      <dsp:spPr>
        <a:xfrm>
          <a:off x="1795336" y="1645544"/>
          <a:ext cx="1221957" cy="76544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t>Placebo</a:t>
          </a:r>
          <a:endParaRPr lang="en-US" sz="2000" kern="1200" dirty="0"/>
        </a:p>
      </dsp:txBody>
      <dsp:txXfrm>
        <a:off x="1817755" y="1667963"/>
        <a:ext cx="1177119" cy="720603"/>
      </dsp:txXfrm>
    </dsp:sp>
    <dsp:sp modelId="{252C726D-790A-4115-A54C-675144EB0879}">
      <dsp:nvSpPr>
        <dsp:cNvPr id="0" name=""/>
        <dsp:cNvSpPr/>
      </dsp:nvSpPr>
      <dsp:spPr>
        <a:xfrm>
          <a:off x="3284597" y="0"/>
          <a:ext cx="1527446" cy="2538663"/>
        </a:xfrm>
        <a:prstGeom prst="roundRect">
          <a:avLst>
            <a:gd name="adj" fmla="val 10000"/>
          </a:avLst>
        </a:prstGeom>
        <a:solidFill>
          <a:srgbClr val="FDE97F"/>
        </a:solidFill>
        <a:ln>
          <a:solidFill>
            <a:schemeClr val="tx1"/>
          </a:solid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Follow-up</a:t>
          </a:r>
          <a:endParaRPr lang="en-US" sz="2100" kern="1200" dirty="0"/>
        </a:p>
      </dsp:txBody>
      <dsp:txXfrm>
        <a:off x="3284597" y="0"/>
        <a:ext cx="1527446" cy="761598"/>
      </dsp:txXfrm>
    </dsp:sp>
    <dsp:sp modelId="{7E27229C-86E9-4E51-96C9-51D3CF419A84}">
      <dsp:nvSpPr>
        <dsp:cNvPr id="0" name=""/>
        <dsp:cNvSpPr/>
      </dsp:nvSpPr>
      <dsp:spPr>
        <a:xfrm>
          <a:off x="3437341" y="762342"/>
          <a:ext cx="1221957" cy="76544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t>Follow Up</a:t>
          </a:r>
          <a:endParaRPr lang="en-US" sz="2000" kern="1200" dirty="0"/>
        </a:p>
      </dsp:txBody>
      <dsp:txXfrm>
        <a:off x="3459760" y="784761"/>
        <a:ext cx="1177119" cy="720603"/>
      </dsp:txXfrm>
    </dsp:sp>
    <dsp:sp modelId="{D232C782-9911-49A6-8B10-B903D50958F3}">
      <dsp:nvSpPr>
        <dsp:cNvPr id="0" name=""/>
        <dsp:cNvSpPr/>
      </dsp:nvSpPr>
      <dsp:spPr>
        <a:xfrm>
          <a:off x="3437341" y="1645544"/>
          <a:ext cx="1221957" cy="76544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t>Follow Up</a:t>
          </a:r>
          <a:endParaRPr lang="en-US" sz="2000" kern="1200" dirty="0"/>
        </a:p>
      </dsp:txBody>
      <dsp:txXfrm>
        <a:off x="3459760" y="1667963"/>
        <a:ext cx="1177119" cy="720603"/>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98475" y="1084263"/>
            <a:ext cx="8253413" cy="5159375"/>
          </a:xfrm>
          <a:prstGeom prst="rect">
            <a:avLst/>
          </a:prstGeom>
          <a:noFill/>
          <a:ln w="12700">
            <a:solidFill>
              <a:prstClr val="black"/>
            </a:solidFill>
          </a:ln>
        </p:spPr>
        <p:txBody>
          <a:bodyPr vert="horz" lIns="96661" tIns="48331" rIns="96661" bIns="48331" rtlCol="0" anchor="ctr"/>
          <a:lstStyle/>
          <a:p>
            <a:endParaRPr lang="en-US"/>
          </a:p>
        </p:txBody>
      </p:sp>
      <p:sp>
        <p:nvSpPr>
          <p:cNvPr id="6" name="Footer Placeholder 5"/>
          <p:cNvSpPr>
            <a:spLocks noGrp="1"/>
          </p:cNvSpPr>
          <p:nvPr>
            <p:ph type="ftr" sz="quarter" idx="4"/>
          </p:nvPr>
        </p:nvSpPr>
        <p:spPr>
          <a:xfrm>
            <a:off x="0" y="6948171"/>
            <a:ext cx="4160520" cy="367029"/>
          </a:xfrm>
          <a:prstGeom prst="rect">
            <a:avLst/>
          </a:prstGeom>
        </p:spPr>
        <p:txBody>
          <a:bodyPr vert="horz" lIns="96661" tIns="48331" rIns="96661" bIns="48331" rtlCol="0" anchor="b"/>
          <a:lstStyle>
            <a:lvl1pPr algn="l">
              <a:defRPr sz="1300"/>
            </a:lvl1pPr>
          </a:lstStyle>
          <a:p>
            <a:endParaRPr lang="en-US" dirty="0"/>
          </a:p>
        </p:txBody>
      </p:sp>
      <p:sp>
        <p:nvSpPr>
          <p:cNvPr id="8" name="Header Placeholder 7"/>
          <p:cNvSpPr>
            <a:spLocks noGrp="1"/>
          </p:cNvSpPr>
          <p:nvPr>
            <p:ph type="hdr" sz="quarter"/>
          </p:nvPr>
        </p:nvSpPr>
        <p:spPr>
          <a:xfrm>
            <a:off x="0" y="0"/>
            <a:ext cx="4160520" cy="367454"/>
          </a:xfrm>
          <a:prstGeom prst="rect">
            <a:avLst/>
          </a:prstGeom>
        </p:spPr>
        <p:txBody>
          <a:bodyPr vert="horz" lIns="96661" tIns="48331" rIns="96661" bIns="48331" rtlCol="0"/>
          <a:lstStyle>
            <a:lvl1pPr algn="l">
              <a:defRPr sz="1300"/>
            </a:lvl1pPr>
          </a:lstStyle>
          <a:p>
            <a:r>
              <a:rPr lang="en-US" dirty="0" smtClean="0"/>
              <a:t>PALS Template for TA/Product Training Presentations</a:t>
            </a:r>
            <a:endParaRPr lang="en-US" dirty="0"/>
          </a:p>
        </p:txBody>
      </p:sp>
    </p:spTree>
    <p:extLst>
      <p:ext uri="{BB962C8B-B14F-4D97-AF65-F5344CB8AC3E}">
        <p14:creationId xmlns:p14="http://schemas.microsoft.com/office/powerpoint/2010/main" val="468007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
        <p:nvSpPr>
          <p:cNvPr id="4" name="TextBox 3"/>
          <p:cNvSpPr txBox="1"/>
          <p:nvPr/>
        </p:nvSpPr>
        <p:spPr>
          <a:xfrm>
            <a:off x="563882" y="691473"/>
            <a:ext cx="1813560" cy="374605"/>
          </a:xfrm>
          <a:prstGeom prst="rect">
            <a:avLst/>
          </a:prstGeom>
          <a:noFill/>
          <a:ln>
            <a:solidFill>
              <a:srgbClr val="FF0000"/>
            </a:solidFill>
          </a:ln>
        </p:spPr>
        <p:txBody>
          <a:bodyPr wrap="square" lIns="96661" tIns="48331" rIns="96661" bIns="48331" rtlCol="0">
            <a:spAutoFit/>
          </a:bodyPr>
          <a:lstStyle/>
          <a:p>
            <a:pPr algn="ctr"/>
            <a:r>
              <a:rPr lang="en-US" dirty="0" smtClean="0">
                <a:solidFill>
                  <a:srgbClr val="FF0000"/>
                </a:solidFill>
              </a:rPr>
              <a:t>Title Slide</a:t>
            </a:r>
            <a:endParaRPr lang="en-US" dirty="0">
              <a:solidFill>
                <a:srgbClr val="FF0000"/>
              </a:solidFill>
            </a:endParaRPr>
          </a:p>
        </p:txBody>
      </p:sp>
      <p:sp>
        <p:nvSpPr>
          <p:cNvPr id="5" name="TextBox 4"/>
          <p:cNvSpPr txBox="1"/>
          <p:nvPr/>
        </p:nvSpPr>
        <p:spPr>
          <a:xfrm>
            <a:off x="2788920" y="160920"/>
            <a:ext cx="3154681" cy="1017714"/>
          </a:xfrm>
          <a:prstGeom prst="rect">
            <a:avLst/>
          </a:prstGeom>
          <a:noFill/>
          <a:ln>
            <a:solidFill>
              <a:srgbClr val="FF0000"/>
            </a:solidFill>
          </a:ln>
        </p:spPr>
        <p:txBody>
          <a:bodyPr wrap="square" lIns="96661" tIns="48331" rIns="96661" bIns="48331" rtlCol="0">
            <a:spAutoFit/>
          </a:bodyPr>
          <a:lstStyle/>
          <a:p>
            <a:r>
              <a:rPr lang="en-US" sz="1500" b="1" dirty="0">
                <a:solidFill>
                  <a:srgbClr val="FF0000"/>
                </a:solidFill>
              </a:rPr>
              <a:t>Theme Image area</a:t>
            </a:r>
          </a:p>
          <a:p>
            <a:r>
              <a:rPr lang="en-US" sz="1500" dirty="0">
                <a:solidFill>
                  <a:srgbClr val="FF0000"/>
                </a:solidFill>
              </a:rPr>
              <a:t>We need to place appropriate image based on the content of the Presentation</a:t>
            </a:r>
          </a:p>
        </p:txBody>
      </p:sp>
      <p:cxnSp>
        <p:nvCxnSpPr>
          <p:cNvPr id="7" name="Straight Arrow Connector 6"/>
          <p:cNvCxnSpPr>
            <a:stCxn id="5" idx="3"/>
          </p:cNvCxnSpPr>
          <p:nvPr/>
        </p:nvCxnSpPr>
        <p:spPr>
          <a:xfrm>
            <a:off x="5943601" y="622811"/>
            <a:ext cx="548639" cy="6597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141470" y="6423633"/>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Version No</a:t>
            </a:r>
          </a:p>
        </p:txBody>
      </p:sp>
      <p:sp>
        <p:nvSpPr>
          <p:cNvPr id="15" name="TextBox 14"/>
          <p:cNvSpPr txBox="1"/>
          <p:nvPr/>
        </p:nvSpPr>
        <p:spPr>
          <a:xfrm>
            <a:off x="6804660" y="6355511"/>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Release date</a:t>
            </a:r>
          </a:p>
        </p:txBody>
      </p:sp>
      <p:cxnSp>
        <p:nvCxnSpPr>
          <p:cNvPr id="17" name="Straight Arrow Connector 16"/>
          <p:cNvCxnSpPr>
            <a:stCxn id="15" idx="0"/>
          </p:cNvCxnSpPr>
          <p:nvPr/>
        </p:nvCxnSpPr>
        <p:spPr>
          <a:xfrm flipV="1">
            <a:off x="7463790" y="5976016"/>
            <a:ext cx="201930" cy="3794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0"/>
          </p:cNvCxnSpPr>
          <p:nvPr/>
        </p:nvCxnSpPr>
        <p:spPr>
          <a:xfrm flipV="1">
            <a:off x="4800600" y="5976016"/>
            <a:ext cx="0" cy="447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69668" y="6423633"/>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PALS logo</a:t>
            </a:r>
          </a:p>
        </p:txBody>
      </p:sp>
      <p:cxnSp>
        <p:nvCxnSpPr>
          <p:cNvPr id="22" name="Straight Arrow Connector 21"/>
          <p:cNvCxnSpPr>
            <a:stCxn id="21" idx="0"/>
          </p:cNvCxnSpPr>
          <p:nvPr/>
        </p:nvCxnSpPr>
        <p:spPr>
          <a:xfrm flipV="1">
            <a:off x="1828799" y="5976016"/>
            <a:ext cx="0" cy="447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581898" y="293905"/>
            <a:ext cx="1318261" cy="328295"/>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TCS logo</a:t>
            </a:r>
          </a:p>
        </p:txBody>
      </p:sp>
      <p:cxnSp>
        <p:nvCxnSpPr>
          <p:cNvPr id="24" name="Straight Arrow Connector 23"/>
          <p:cNvCxnSpPr>
            <a:stCxn id="23" idx="2"/>
          </p:cNvCxnSpPr>
          <p:nvPr/>
        </p:nvCxnSpPr>
        <p:spPr>
          <a:xfrm>
            <a:off x="8241029" y="622200"/>
            <a:ext cx="0" cy="6603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63882" y="127476"/>
            <a:ext cx="1813560" cy="374605"/>
          </a:xfrm>
          <a:prstGeom prst="rect">
            <a:avLst/>
          </a:prstGeom>
          <a:noFill/>
          <a:ln>
            <a:solidFill>
              <a:srgbClr val="FF0000"/>
            </a:solidFill>
          </a:ln>
        </p:spPr>
        <p:txBody>
          <a:bodyPr wrap="square" lIns="96661" tIns="48331" rIns="96661" bIns="48331" rtlCol="0">
            <a:spAutoFit/>
          </a:bodyPr>
          <a:lstStyle/>
          <a:p>
            <a:pPr algn="ctr"/>
            <a:r>
              <a:rPr lang="en-US" dirty="0" smtClean="0">
                <a:solidFill>
                  <a:srgbClr val="FF0000"/>
                </a:solidFill>
              </a:rPr>
              <a:t>Theme 1-a</a:t>
            </a:r>
            <a:endParaRPr lang="en-US" dirty="0">
              <a:solidFill>
                <a:srgbClr val="FF0000"/>
              </a:solidFill>
            </a:endParaRPr>
          </a:p>
        </p:txBody>
      </p:sp>
      <p:sp>
        <p:nvSpPr>
          <p:cNvPr id="29" name="TextBox 28"/>
          <p:cNvSpPr txBox="1"/>
          <p:nvPr/>
        </p:nvSpPr>
        <p:spPr>
          <a:xfrm>
            <a:off x="2163483" y="5097636"/>
            <a:ext cx="2461262" cy="558101"/>
          </a:xfrm>
          <a:prstGeom prst="rect">
            <a:avLst/>
          </a:prstGeom>
          <a:noFill/>
          <a:ln>
            <a:solidFill>
              <a:srgbClr val="FF0000"/>
            </a:solidFill>
          </a:ln>
        </p:spPr>
        <p:txBody>
          <a:bodyPr wrap="square" lIns="96661" tIns="48331" rIns="96661" bIns="48331" rtlCol="0">
            <a:spAutoFit/>
          </a:bodyPr>
          <a:lstStyle/>
          <a:p>
            <a:pPr algn="ctr"/>
            <a:r>
              <a:rPr lang="en-US" sz="1500" b="1" dirty="0">
                <a:solidFill>
                  <a:srgbClr val="FF0000"/>
                </a:solidFill>
              </a:rPr>
              <a:t>Align text to the bottom of the logo bottom line</a:t>
            </a:r>
          </a:p>
        </p:txBody>
      </p:sp>
      <p:cxnSp>
        <p:nvCxnSpPr>
          <p:cNvPr id="31" name="Straight Connector 30"/>
          <p:cNvCxnSpPr/>
          <p:nvPr/>
        </p:nvCxnSpPr>
        <p:spPr>
          <a:xfrm>
            <a:off x="365761" y="6004883"/>
            <a:ext cx="853439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394113" y="5655738"/>
            <a:ext cx="0" cy="39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471159" y="6246996"/>
            <a:ext cx="1318261" cy="328438"/>
          </a:xfrm>
          <a:prstGeom prst="rect">
            <a:avLst/>
          </a:prstGeom>
          <a:noFill/>
          <a:ln>
            <a:solidFill>
              <a:srgbClr val="FF0000"/>
            </a:solidFill>
          </a:ln>
        </p:spPr>
        <p:txBody>
          <a:bodyPr wrap="square" lIns="96661" tIns="48331" rIns="96661" bIns="48331" rtlCol="0">
            <a:spAutoFit/>
          </a:bodyPr>
          <a:lstStyle/>
          <a:p>
            <a:pPr algn="ctr"/>
            <a:r>
              <a:rPr lang="en-US" sz="1500" dirty="0">
                <a:solidFill>
                  <a:srgbClr val="FF0000"/>
                </a:solidFill>
              </a:rPr>
              <a:t>Font size 10pt</a:t>
            </a:r>
          </a:p>
        </p:txBody>
      </p:sp>
    </p:spTree>
    <p:extLst>
      <p:ext uri="{BB962C8B-B14F-4D97-AF65-F5344CB8AC3E}">
        <p14:creationId xmlns:p14="http://schemas.microsoft.com/office/powerpoint/2010/main" val="4190828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GB"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86145A3-EC29-4AFF-8F97-98F05D365E33}" type="slidenum">
              <a:rPr lang="en-GB" smtClean="0"/>
              <a:pPr/>
              <a:t>14</a:t>
            </a:fld>
            <a:endParaRPr lang="en-GB"/>
          </a:p>
        </p:txBody>
      </p:sp>
    </p:spTree>
    <p:extLst>
      <p:ext uri="{BB962C8B-B14F-4D97-AF65-F5344CB8AC3E}">
        <p14:creationId xmlns:p14="http://schemas.microsoft.com/office/powerpoint/2010/main" val="1958751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GB"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86145A3-EC29-4AFF-8F97-98F05D365E33}" type="slidenum">
              <a:rPr lang="en-GB" smtClean="0"/>
              <a:pPr/>
              <a:t>15</a:t>
            </a:fld>
            <a:endParaRPr lang="en-GB"/>
          </a:p>
        </p:txBody>
      </p:sp>
    </p:spTree>
    <p:extLst>
      <p:ext uri="{BB962C8B-B14F-4D97-AF65-F5344CB8AC3E}">
        <p14:creationId xmlns:p14="http://schemas.microsoft.com/office/powerpoint/2010/main" val="141640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GB"/>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86145A3-EC29-4AFF-8F97-98F05D365E33}" type="slidenum">
              <a:rPr lang="en-GB" smtClean="0"/>
              <a:pPr/>
              <a:t>17</a:t>
            </a:fld>
            <a:endParaRPr lang="en-GB"/>
          </a:p>
        </p:txBody>
      </p:sp>
    </p:spTree>
    <p:extLst>
      <p:ext uri="{BB962C8B-B14F-4D97-AF65-F5344CB8AC3E}">
        <p14:creationId xmlns:p14="http://schemas.microsoft.com/office/powerpoint/2010/main" val="2655575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GB"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86145A3-EC29-4AFF-8F97-98F05D365E33}" type="slidenum">
              <a:rPr lang="en-GB" smtClean="0"/>
              <a:pPr/>
              <a:t>18</a:t>
            </a:fld>
            <a:endParaRPr lang="en-GB"/>
          </a:p>
        </p:txBody>
      </p:sp>
    </p:spTree>
    <p:extLst>
      <p:ext uri="{BB962C8B-B14F-4D97-AF65-F5344CB8AC3E}">
        <p14:creationId xmlns:p14="http://schemas.microsoft.com/office/powerpoint/2010/main" val="1181239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GB"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86145A3-EC29-4AFF-8F97-98F05D365E33}" type="slidenum">
              <a:rPr lang="en-GB" smtClean="0"/>
              <a:pPr/>
              <a:t>19</a:t>
            </a:fld>
            <a:endParaRPr lang="en-GB"/>
          </a:p>
        </p:txBody>
      </p:sp>
    </p:spTree>
    <p:extLst>
      <p:ext uri="{BB962C8B-B14F-4D97-AF65-F5344CB8AC3E}">
        <p14:creationId xmlns:p14="http://schemas.microsoft.com/office/powerpoint/2010/main" val="3816281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GB"/>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86145A3-EC29-4AFF-8F97-98F05D365E33}" type="slidenum">
              <a:rPr lang="en-GB" smtClean="0"/>
              <a:pPr/>
              <a:t>20</a:t>
            </a:fld>
            <a:endParaRPr lang="en-GB"/>
          </a:p>
        </p:txBody>
      </p:sp>
    </p:spTree>
    <p:extLst>
      <p:ext uri="{BB962C8B-B14F-4D97-AF65-F5344CB8AC3E}">
        <p14:creationId xmlns:p14="http://schemas.microsoft.com/office/powerpoint/2010/main" val="2648113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GB"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86145A3-EC29-4AFF-8F97-98F05D365E33}" type="slidenum">
              <a:rPr lang="en-GB" smtClean="0"/>
              <a:pPr/>
              <a:t>21</a:t>
            </a:fld>
            <a:endParaRPr lang="en-GB"/>
          </a:p>
        </p:txBody>
      </p:sp>
    </p:spTree>
    <p:extLst>
      <p:ext uri="{BB962C8B-B14F-4D97-AF65-F5344CB8AC3E}">
        <p14:creationId xmlns:p14="http://schemas.microsoft.com/office/powerpoint/2010/main" val="3186393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GB"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86145A3-EC29-4AFF-8F97-98F05D365E33}" type="slidenum">
              <a:rPr lang="en-GB" smtClean="0"/>
              <a:pPr/>
              <a:t>22</a:t>
            </a:fld>
            <a:endParaRPr lang="en-GB"/>
          </a:p>
        </p:txBody>
      </p:sp>
    </p:spTree>
    <p:extLst>
      <p:ext uri="{BB962C8B-B14F-4D97-AF65-F5344CB8AC3E}">
        <p14:creationId xmlns:p14="http://schemas.microsoft.com/office/powerpoint/2010/main" val="4060036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GB"/>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86145A3-EC29-4AFF-8F97-98F05D365E33}" type="slidenum">
              <a:rPr lang="en-GB" smtClean="0"/>
              <a:pPr/>
              <a:t>23</a:t>
            </a:fld>
            <a:endParaRPr lang="en-GB"/>
          </a:p>
        </p:txBody>
      </p:sp>
    </p:spTree>
    <p:extLst>
      <p:ext uri="{BB962C8B-B14F-4D97-AF65-F5344CB8AC3E}">
        <p14:creationId xmlns:p14="http://schemas.microsoft.com/office/powerpoint/2010/main" val="2367654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GB"/>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86145A3-EC29-4AFF-8F97-98F05D365E33}" type="slidenum">
              <a:rPr lang="en-GB" smtClean="0"/>
              <a:pPr/>
              <a:t>24</a:t>
            </a:fld>
            <a:endParaRPr lang="en-GB"/>
          </a:p>
        </p:txBody>
      </p:sp>
    </p:spTree>
    <p:extLst>
      <p:ext uri="{BB962C8B-B14F-4D97-AF65-F5344CB8AC3E}">
        <p14:creationId xmlns:p14="http://schemas.microsoft.com/office/powerpoint/2010/main" val="1507033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GB"/>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86145A3-EC29-4AFF-8F97-98F05D365E33}" type="slidenum">
              <a:rPr lang="en-GB" smtClean="0"/>
              <a:pPr/>
              <a:t>6</a:t>
            </a:fld>
            <a:endParaRPr lang="en-GB"/>
          </a:p>
        </p:txBody>
      </p:sp>
    </p:spTree>
    <p:extLst>
      <p:ext uri="{BB962C8B-B14F-4D97-AF65-F5344CB8AC3E}">
        <p14:creationId xmlns:p14="http://schemas.microsoft.com/office/powerpoint/2010/main" val="4294318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
        <p:nvSpPr>
          <p:cNvPr id="4" name="TextBox 3"/>
          <p:cNvSpPr txBox="1"/>
          <p:nvPr/>
        </p:nvSpPr>
        <p:spPr>
          <a:xfrm>
            <a:off x="563881" y="491133"/>
            <a:ext cx="4663440" cy="374605"/>
          </a:xfrm>
          <a:prstGeom prst="rect">
            <a:avLst/>
          </a:prstGeom>
          <a:noFill/>
          <a:ln>
            <a:solidFill>
              <a:srgbClr val="FF0000"/>
            </a:solidFill>
          </a:ln>
        </p:spPr>
        <p:txBody>
          <a:bodyPr wrap="square" lIns="96661" tIns="48331" rIns="96661" bIns="48331" rtlCol="0">
            <a:spAutoFit/>
          </a:bodyPr>
          <a:lstStyle/>
          <a:p>
            <a:pPr algn="ctr"/>
            <a:r>
              <a:rPr lang="en-US" dirty="0" smtClean="0">
                <a:solidFill>
                  <a:srgbClr val="FF0000"/>
                </a:solidFill>
              </a:rPr>
              <a:t>Content Slide- 2 row / comparison</a:t>
            </a:r>
            <a:endParaRPr lang="en-US" dirty="0">
              <a:solidFill>
                <a:srgbClr val="FF0000"/>
              </a:solidFill>
            </a:endParaRPr>
          </a:p>
        </p:txBody>
      </p:sp>
    </p:spTree>
    <p:extLst>
      <p:ext uri="{BB962C8B-B14F-4D97-AF65-F5344CB8AC3E}">
        <p14:creationId xmlns:p14="http://schemas.microsoft.com/office/powerpoint/2010/main" val="1873127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
        <p:nvSpPr>
          <p:cNvPr id="4" name="TextBox 3"/>
          <p:cNvSpPr txBox="1"/>
          <p:nvPr/>
        </p:nvSpPr>
        <p:spPr>
          <a:xfrm>
            <a:off x="563404" y="6354443"/>
            <a:ext cx="1983106" cy="328295"/>
          </a:xfrm>
          <a:prstGeom prst="rect">
            <a:avLst/>
          </a:prstGeom>
          <a:noFill/>
          <a:ln>
            <a:solidFill>
              <a:srgbClr val="FF0000"/>
            </a:solidFill>
          </a:ln>
        </p:spPr>
        <p:txBody>
          <a:bodyPr wrap="square" lIns="96661" tIns="48331" rIns="96661" bIns="48331" rtlCol="0">
            <a:spAutoFit/>
          </a:bodyPr>
          <a:lstStyle/>
          <a:p>
            <a:pPr algn="ctr"/>
            <a:r>
              <a:rPr lang="en-US" sz="1500" dirty="0">
                <a:solidFill>
                  <a:srgbClr val="FF0000"/>
                </a:solidFill>
              </a:rPr>
              <a:t>Font size 9pt</a:t>
            </a:r>
          </a:p>
        </p:txBody>
      </p:sp>
      <p:cxnSp>
        <p:nvCxnSpPr>
          <p:cNvPr id="5" name="Straight Arrow Connector 4"/>
          <p:cNvCxnSpPr>
            <a:stCxn id="4" idx="0"/>
          </p:cNvCxnSpPr>
          <p:nvPr/>
        </p:nvCxnSpPr>
        <p:spPr>
          <a:xfrm flipV="1">
            <a:off x="1554957" y="5976017"/>
            <a:ext cx="273844" cy="3784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540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1085850"/>
            <a:ext cx="8250237" cy="5157788"/>
          </a:xfrm>
        </p:spPr>
      </p:sp>
    </p:spTree>
    <p:extLst>
      <p:ext uri="{BB962C8B-B14F-4D97-AF65-F5344CB8AC3E}">
        <p14:creationId xmlns:p14="http://schemas.microsoft.com/office/powerpoint/2010/main" val="3824683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GB"/>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86145A3-EC29-4AFF-8F97-98F05D365E33}" type="slidenum">
              <a:rPr lang="en-GB" smtClean="0"/>
              <a:pPr/>
              <a:t>7</a:t>
            </a:fld>
            <a:endParaRPr lang="en-GB"/>
          </a:p>
        </p:txBody>
      </p:sp>
    </p:spTree>
    <p:extLst>
      <p:ext uri="{BB962C8B-B14F-4D97-AF65-F5344CB8AC3E}">
        <p14:creationId xmlns:p14="http://schemas.microsoft.com/office/powerpoint/2010/main" val="2065060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GB"/>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86145A3-EC29-4AFF-8F97-98F05D365E33}" type="slidenum">
              <a:rPr lang="en-GB" smtClean="0"/>
              <a:pPr/>
              <a:t>8</a:t>
            </a:fld>
            <a:endParaRPr lang="en-GB"/>
          </a:p>
        </p:txBody>
      </p:sp>
    </p:spTree>
    <p:extLst>
      <p:ext uri="{BB962C8B-B14F-4D97-AF65-F5344CB8AC3E}">
        <p14:creationId xmlns:p14="http://schemas.microsoft.com/office/powerpoint/2010/main" val="4021823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GB"/>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86145A3-EC29-4AFF-8F97-98F05D365E33}" type="slidenum">
              <a:rPr lang="en-GB" smtClean="0"/>
              <a:pPr/>
              <a:t>9</a:t>
            </a:fld>
            <a:endParaRPr lang="en-GB"/>
          </a:p>
        </p:txBody>
      </p:sp>
    </p:spTree>
    <p:extLst>
      <p:ext uri="{BB962C8B-B14F-4D97-AF65-F5344CB8AC3E}">
        <p14:creationId xmlns:p14="http://schemas.microsoft.com/office/powerpoint/2010/main" val="408873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dirty="0" smtClean="0"/>
              <a:t>Link to IE domain</a:t>
            </a:r>
          </a:p>
          <a:p>
            <a:pPr lvl="1"/>
            <a:r>
              <a:rPr lang="en-GB" dirty="0" smtClean="0"/>
              <a:t>STUDYID, IECAT, IETESTCD, IETEST</a:t>
            </a:r>
          </a:p>
          <a:p>
            <a:pPr lvl="1"/>
            <a:r>
              <a:rPr lang="en-US" dirty="0" smtClean="0"/>
              <a:t>Subject IETEST/IETESTDC must match Trial Inclusion/Exclusion IETEST/IETESTCD</a:t>
            </a:r>
            <a:endParaRPr lang="en-GB" dirty="0" smtClean="0"/>
          </a:p>
          <a:p>
            <a:pPr lvl="1"/>
            <a:r>
              <a:rPr lang="en-GB" dirty="0" smtClean="0"/>
              <a:t>Best to create TI first, before you tackle IE</a:t>
            </a:r>
          </a:p>
          <a:p>
            <a:r>
              <a:rPr lang="en-GB" dirty="0" smtClean="0"/>
              <a:t>Common questions:</a:t>
            </a:r>
          </a:p>
          <a:p>
            <a:pPr lvl="1"/>
            <a:r>
              <a:rPr lang="en-GB" dirty="0" smtClean="0"/>
              <a:t>How to truncate if &gt;200 characters?</a:t>
            </a:r>
          </a:p>
          <a:p>
            <a:pPr lvl="1"/>
            <a:r>
              <a:rPr lang="en-US" dirty="0" smtClean="0"/>
              <a:t>Truncation – potential for duplicate IETEST values</a:t>
            </a:r>
            <a:endParaRPr lang="en-GB" dirty="0" smtClean="0"/>
          </a:p>
          <a:p>
            <a:pPr lvl="1"/>
            <a:r>
              <a:rPr lang="en-GB" dirty="0" smtClean="0"/>
              <a:t>Protocol amendment: do we need to add to TI only the changed criteria or all criteria?</a:t>
            </a:r>
          </a:p>
          <a:p>
            <a:pPr lvl="1"/>
            <a:r>
              <a:rPr lang="en-GB" dirty="0" smtClean="0"/>
              <a:t>Local amendment</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86145A3-EC29-4AFF-8F97-98F05D365E33}" type="slidenum">
              <a:rPr lang="en-GB" smtClean="0"/>
              <a:pPr/>
              <a:t>10</a:t>
            </a:fld>
            <a:endParaRPr lang="en-GB"/>
          </a:p>
        </p:txBody>
      </p:sp>
    </p:spTree>
    <p:extLst>
      <p:ext uri="{BB962C8B-B14F-4D97-AF65-F5344CB8AC3E}">
        <p14:creationId xmlns:p14="http://schemas.microsoft.com/office/powerpoint/2010/main" val="4253217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GB"/>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86145A3-EC29-4AFF-8F97-98F05D365E33}" type="slidenum">
              <a:rPr lang="en-GB" smtClean="0"/>
              <a:pPr/>
              <a:t>11</a:t>
            </a:fld>
            <a:endParaRPr lang="en-GB"/>
          </a:p>
        </p:txBody>
      </p:sp>
    </p:spTree>
    <p:extLst>
      <p:ext uri="{BB962C8B-B14F-4D97-AF65-F5344CB8AC3E}">
        <p14:creationId xmlns:p14="http://schemas.microsoft.com/office/powerpoint/2010/main" val="232077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GB"/>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86145A3-EC29-4AFF-8F97-98F05D365E33}" type="slidenum">
              <a:rPr lang="en-GB" smtClean="0"/>
              <a:pPr/>
              <a:t>12</a:t>
            </a:fld>
            <a:endParaRPr lang="en-GB"/>
          </a:p>
        </p:txBody>
      </p:sp>
    </p:spTree>
    <p:extLst>
      <p:ext uri="{BB962C8B-B14F-4D97-AF65-F5344CB8AC3E}">
        <p14:creationId xmlns:p14="http://schemas.microsoft.com/office/powerpoint/2010/main" val="1673277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Create Subject Visits dataset from Visit based SDTM datasets</a:t>
            </a:r>
            <a:endParaRPr lang="en-GB" dirty="0" smtClean="0"/>
          </a:p>
          <a:p>
            <a:endParaRPr lang="en-GB"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86145A3-EC29-4AFF-8F97-98F05D365E33}" type="slidenum">
              <a:rPr lang="en-GB" smtClean="0"/>
              <a:pPr/>
              <a:t>13</a:t>
            </a:fld>
            <a:endParaRPr lang="en-GB"/>
          </a:p>
        </p:txBody>
      </p:sp>
    </p:spTree>
    <p:extLst>
      <p:ext uri="{BB962C8B-B14F-4D97-AF65-F5344CB8AC3E}">
        <p14:creationId xmlns:p14="http://schemas.microsoft.com/office/powerpoint/2010/main" val="23548654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jpg"/><Relationship Id="rId1" Type="http://schemas.openxmlformats.org/officeDocument/2006/relationships/slideMaster" Target="../slideMasters/slideMaster3.xml"/><Relationship Id="rId4" Type="http://schemas.openxmlformats.org/officeDocument/2006/relationships/image" Target="../media/image2.w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Rectangle 10"/>
          <p:cNvSpPr/>
          <p:nvPr userDrawn="1"/>
        </p:nvSpPr>
        <p:spPr>
          <a:xfrm>
            <a:off x="0" y="0"/>
            <a:ext cx="9144000" cy="3801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a:off x="0" y="3116000"/>
            <a:ext cx="7772857" cy="1371600"/>
          </a:xfrm>
          <a:custGeom>
            <a:avLst/>
            <a:gdLst>
              <a:gd name="connsiteX0" fmla="*/ 0 w 7775575"/>
              <a:gd name="connsiteY0" fmla="*/ 0 h 1401379"/>
              <a:gd name="connsiteX1" fmla="*/ 7775575 w 7775575"/>
              <a:gd name="connsiteY1" fmla="*/ 0 h 1401379"/>
              <a:gd name="connsiteX2" fmla="*/ 7775575 w 7775575"/>
              <a:gd name="connsiteY2" fmla="*/ 1401379 h 1401379"/>
              <a:gd name="connsiteX3" fmla="*/ 0 w 7775575"/>
              <a:gd name="connsiteY3" fmla="*/ 1401379 h 1401379"/>
              <a:gd name="connsiteX4" fmla="*/ 0 w 7775575"/>
              <a:gd name="connsiteY4" fmla="*/ 0 h 1401379"/>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0 w 7775575"/>
              <a:gd name="connsiteY4" fmla="*/ 1412328 h 1412328"/>
              <a:gd name="connsiteX5" fmla="*/ 0 w 7775575"/>
              <a:gd name="connsiteY5"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2811 w 7775575"/>
              <a:gd name="connsiteY3" fmla="*/ 711638 h 1412328"/>
              <a:gd name="connsiteX4" fmla="*/ 7775575 w 7775575"/>
              <a:gd name="connsiteY4" fmla="*/ 1412328 h 1412328"/>
              <a:gd name="connsiteX5" fmla="*/ 7521015 w 7775575"/>
              <a:gd name="connsiteY5" fmla="*/ 1412328 h 1412328"/>
              <a:gd name="connsiteX6" fmla="*/ 0 w 7775575"/>
              <a:gd name="connsiteY6" fmla="*/ 1412328 h 1412328"/>
              <a:gd name="connsiteX7" fmla="*/ 0 w 7775575"/>
              <a:gd name="connsiteY7" fmla="*/ 10949 h 1412328"/>
              <a:gd name="connsiteX0" fmla="*/ 0 w 7775575"/>
              <a:gd name="connsiteY0" fmla="*/ 10949 h 1412328"/>
              <a:gd name="connsiteX1" fmla="*/ 7488172 w 7775575"/>
              <a:gd name="connsiteY1" fmla="*/ 0 h 1412328"/>
              <a:gd name="connsiteX2" fmla="*/ 7772811 w 7775575"/>
              <a:gd name="connsiteY2" fmla="*/ 711638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8171670"/>
              <a:gd name="connsiteY0" fmla="*/ 10949 h 1412328"/>
              <a:gd name="connsiteX1" fmla="*/ 7488172 w 8171670"/>
              <a:gd name="connsiteY1" fmla="*/ 0 h 1412328"/>
              <a:gd name="connsiteX2" fmla="*/ 7772811 w 8171670"/>
              <a:gd name="connsiteY2" fmla="*/ 711638 h 1412328"/>
              <a:gd name="connsiteX3" fmla="*/ 7521015 w 8171670"/>
              <a:gd name="connsiteY3" fmla="*/ 1412328 h 1412328"/>
              <a:gd name="connsiteX4" fmla="*/ 0 w 8171670"/>
              <a:gd name="connsiteY4" fmla="*/ 1412328 h 1412328"/>
              <a:gd name="connsiteX5" fmla="*/ 0 w 8171670"/>
              <a:gd name="connsiteY5" fmla="*/ 10949 h 1412328"/>
              <a:gd name="connsiteX0" fmla="*/ 0 w 7772897"/>
              <a:gd name="connsiteY0" fmla="*/ 10949 h 1412330"/>
              <a:gd name="connsiteX1" fmla="*/ 7488172 w 7772897"/>
              <a:gd name="connsiteY1" fmla="*/ 0 h 1412330"/>
              <a:gd name="connsiteX2" fmla="*/ 7772811 w 7772897"/>
              <a:gd name="connsiteY2" fmla="*/ 711638 h 1412330"/>
              <a:gd name="connsiteX3" fmla="*/ 7521015 w 7772897"/>
              <a:gd name="connsiteY3" fmla="*/ 1412328 h 1412330"/>
              <a:gd name="connsiteX4" fmla="*/ 0 w 7772897"/>
              <a:gd name="connsiteY4" fmla="*/ 1412328 h 1412330"/>
              <a:gd name="connsiteX5" fmla="*/ 0 w 7772897"/>
              <a:gd name="connsiteY5" fmla="*/ 10949 h 1412330"/>
              <a:gd name="connsiteX0" fmla="*/ 0 w 7772857"/>
              <a:gd name="connsiteY0" fmla="*/ 10949 h 1412330"/>
              <a:gd name="connsiteX1" fmla="*/ 7488172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30"/>
              <a:gd name="connsiteX1" fmla="*/ 7305055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29"/>
              <a:gd name="connsiteX1" fmla="*/ 7305055 w 7772857"/>
              <a:gd name="connsiteY1" fmla="*/ 0 h 1412329"/>
              <a:gd name="connsiteX2" fmla="*/ 7772811 w 7772857"/>
              <a:gd name="connsiteY2" fmla="*/ 711638 h 1412329"/>
              <a:gd name="connsiteX3" fmla="*/ 7296550 w 7772857"/>
              <a:gd name="connsiteY3" fmla="*/ 1412328 h 1412329"/>
              <a:gd name="connsiteX4" fmla="*/ 0 w 7772857"/>
              <a:gd name="connsiteY4" fmla="*/ 1412328 h 1412329"/>
              <a:gd name="connsiteX5" fmla="*/ 0 w 7772857"/>
              <a:gd name="connsiteY5" fmla="*/ 10949 h 141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2857" h="1412329">
                <a:moveTo>
                  <a:pt x="0" y="10949"/>
                </a:moveTo>
                <a:lnTo>
                  <a:pt x="7305055" y="0"/>
                </a:lnTo>
                <a:lnTo>
                  <a:pt x="7772811" y="711638"/>
                </a:lnTo>
                <a:cubicBezTo>
                  <a:pt x="7778285" y="704840"/>
                  <a:pt x="7298390" y="1413685"/>
                  <a:pt x="7296550" y="1412328"/>
                </a:cubicBezTo>
                <a:lnTo>
                  <a:pt x="0" y="1412328"/>
                </a:lnTo>
                <a:lnTo>
                  <a:pt x="0" y="10949"/>
                </a:lnTo>
                <a:close/>
              </a:path>
            </a:pathLst>
          </a:cu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lIns="3657600" tIns="0" rIns="0" bIns="0" rtlCol="0" anchor="ctr"/>
          <a:lstStyle/>
          <a:p>
            <a:pPr>
              <a:spcAft>
                <a:spcPts val="500"/>
              </a:spcAft>
            </a:pPr>
            <a:endParaRPr lang="en-US" sz="2000" dirty="0">
              <a:solidFill>
                <a:schemeClr val="bg1"/>
              </a:solidFill>
              <a:latin typeface="Minion Pro"/>
              <a:cs typeface="Minion Pro"/>
            </a:endParaRPr>
          </a:p>
        </p:txBody>
      </p:sp>
      <p:pic>
        <p:nvPicPr>
          <p:cNvPr id="7" name="Picture 6" descr="Tata and TCS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3" name="Title 2"/>
          <p:cNvSpPr>
            <a:spLocks noGrp="1"/>
          </p:cNvSpPr>
          <p:nvPr>
            <p:ph type="title"/>
          </p:nvPr>
        </p:nvSpPr>
        <p:spPr>
          <a:xfrm>
            <a:off x="0" y="3257550"/>
            <a:ext cx="7286625"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0" y="3894800"/>
            <a:ext cx="7286625"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9" name="Picture 8" descr="PALS New logo.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332876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a:lstStyle/>
          <a:p>
            <a:r>
              <a:rPr lang="en-US" smtClean="0"/>
              <a:t>Click to edit Master title style</a:t>
            </a:r>
            <a:endParaRPr lang="en-GB"/>
          </a:p>
        </p:txBody>
      </p:sp>
      <p:sp>
        <p:nvSpPr>
          <p:cNvPr id="3" name="Content Placeholder 2"/>
          <p:cNvSpPr>
            <a:spLocks noGrp="1"/>
          </p:cNvSpPr>
          <p:nvPr>
            <p:ph idx="1"/>
          </p:nvPr>
        </p:nvSpPr>
        <p:spPr>
          <a:xfrm>
            <a:off x="403761" y="770788"/>
            <a:ext cx="8511639" cy="3771636"/>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10"/>
          </p:nvPr>
        </p:nvSpPr>
        <p:spPr>
          <a:xfrm>
            <a:off x="0" y="5334000"/>
            <a:ext cx="1905000" cy="381000"/>
          </a:xfrm>
          <a:prstGeom prst="rect">
            <a:avLst/>
          </a:prstGeom>
        </p:spPr>
        <p:txBody>
          <a:bodyPr/>
          <a:lstStyle>
            <a:lvl1pPr>
              <a:defRPr/>
            </a:lvl1pPr>
          </a:lstStyle>
          <a:p>
            <a:fld id="{D7FD8581-3CA4-4150-8556-9BF8C1BD5E9E}" type="datetime4">
              <a:rPr lang="en-GB" smtClean="0"/>
              <a:pPr/>
              <a:t>11 December 2017</a:t>
            </a:fld>
            <a:endParaRPr lang="en-GB"/>
          </a:p>
        </p:txBody>
      </p:sp>
      <p:sp>
        <p:nvSpPr>
          <p:cNvPr id="5" name="Footer Placeholder 4"/>
          <p:cNvSpPr>
            <a:spLocks noGrp="1"/>
          </p:cNvSpPr>
          <p:nvPr>
            <p:ph type="ftr" sz="quarter" idx="11"/>
          </p:nvPr>
        </p:nvSpPr>
        <p:spPr>
          <a:xfrm>
            <a:off x="3124200" y="5450242"/>
            <a:ext cx="2895600" cy="264759"/>
          </a:xfrm>
          <a:prstGeom prst="rect">
            <a:avLst/>
          </a:prstGeom>
        </p:spPr>
        <p:txBody>
          <a:bodyPr/>
          <a:lstStyle>
            <a:lvl1pPr>
              <a:defRPr/>
            </a:lvl1pPr>
          </a:lstStyle>
          <a:p>
            <a:endParaRPr lang="en-GB"/>
          </a:p>
        </p:txBody>
      </p:sp>
      <p:sp>
        <p:nvSpPr>
          <p:cNvPr id="6" name="Slide Number Placeholder 5"/>
          <p:cNvSpPr>
            <a:spLocks noGrp="1"/>
          </p:cNvSpPr>
          <p:nvPr>
            <p:ph type="sldNum" sz="quarter" idx="12"/>
          </p:nvPr>
        </p:nvSpPr>
        <p:spPr>
          <a:xfrm>
            <a:off x="7637518" y="5450242"/>
            <a:ext cx="909139" cy="264759"/>
          </a:xfrm>
          <a:prstGeom prst="rect">
            <a:avLst/>
          </a:prstGeom>
        </p:spPr>
        <p:txBody>
          <a:bodyPr/>
          <a:lstStyle>
            <a:lvl1pPr>
              <a:defRPr/>
            </a:lvl1pPr>
          </a:lstStyle>
          <a:p>
            <a:fld id="{CDB6A15D-C489-444F-8B07-C8C341C56754}" type="slidenum">
              <a:rPr lang="en-GB"/>
              <a:pPr/>
              <a:t>‹#›</a:t>
            </a:fld>
            <a:endParaRPr lang="en-GB"/>
          </a:p>
        </p:txBody>
      </p:sp>
    </p:spTree>
    <p:extLst>
      <p:ext uri="{BB962C8B-B14F-4D97-AF65-F5344CB8AC3E}">
        <p14:creationId xmlns:p14="http://schemas.microsoft.com/office/powerpoint/2010/main" val="248277823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Rectangle 10"/>
          <p:cNvSpPr/>
          <p:nvPr userDrawn="1"/>
        </p:nvSpPr>
        <p:spPr>
          <a:xfrm>
            <a:off x="0" y="0"/>
            <a:ext cx="9144000" cy="3801800"/>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lIns="3657600" tIns="0" rIns="0" bIns="0" rtlCol="0" anchor="ctr"/>
          <a:lstStyle/>
          <a:p>
            <a:pPr lvl="0">
              <a:spcAft>
                <a:spcPts val="500"/>
              </a:spcAft>
            </a:pPr>
            <a:endParaRPr lang="en-US" sz="2000">
              <a:solidFill>
                <a:schemeClr val="bg1"/>
              </a:solidFill>
              <a:latin typeface="Minion Pro"/>
              <a:cs typeface="Minion Pro"/>
            </a:endParaRPr>
          </a:p>
        </p:txBody>
      </p:sp>
      <p:sp>
        <p:nvSpPr>
          <p:cNvPr id="5" name="Rectangle 4"/>
          <p:cNvSpPr/>
          <p:nvPr userDrawn="1"/>
        </p:nvSpPr>
        <p:spPr>
          <a:xfrm>
            <a:off x="0" y="3116000"/>
            <a:ext cx="7772857" cy="1371600"/>
          </a:xfrm>
          <a:custGeom>
            <a:avLst/>
            <a:gdLst>
              <a:gd name="connsiteX0" fmla="*/ 0 w 7775575"/>
              <a:gd name="connsiteY0" fmla="*/ 0 h 1401379"/>
              <a:gd name="connsiteX1" fmla="*/ 7775575 w 7775575"/>
              <a:gd name="connsiteY1" fmla="*/ 0 h 1401379"/>
              <a:gd name="connsiteX2" fmla="*/ 7775575 w 7775575"/>
              <a:gd name="connsiteY2" fmla="*/ 1401379 h 1401379"/>
              <a:gd name="connsiteX3" fmla="*/ 0 w 7775575"/>
              <a:gd name="connsiteY3" fmla="*/ 1401379 h 1401379"/>
              <a:gd name="connsiteX4" fmla="*/ 0 w 7775575"/>
              <a:gd name="connsiteY4" fmla="*/ 0 h 1401379"/>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0 w 7775575"/>
              <a:gd name="connsiteY4" fmla="*/ 1412328 h 1412328"/>
              <a:gd name="connsiteX5" fmla="*/ 0 w 7775575"/>
              <a:gd name="connsiteY5"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2811 w 7775575"/>
              <a:gd name="connsiteY3" fmla="*/ 711638 h 1412328"/>
              <a:gd name="connsiteX4" fmla="*/ 7775575 w 7775575"/>
              <a:gd name="connsiteY4" fmla="*/ 1412328 h 1412328"/>
              <a:gd name="connsiteX5" fmla="*/ 7521015 w 7775575"/>
              <a:gd name="connsiteY5" fmla="*/ 1412328 h 1412328"/>
              <a:gd name="connsiteX6" fmla="*/ 0 w 7775575"/>
              <a:gd name="connsiteY6" fmla="*/ 1412328 h 1412328"/>
              <a:gd name="connsiteX7" fmla="*/ 0 w 7775575"/>
              <a:gd name="connsiteY7" fmla="*/ 10949 h 1412328"/>
              <a:gd name="connsiteX0" fmla="*/ 0 w 7775575"/>
              <a:gd name="connsiteY0" fmla="*/ 10949 h 1412328"/>
              <a:gd name="connsiteX1" fmla="*/ 7488172 w 7775575"/>
              <a:gd name="connsiteY1" fmla="*/ 0 h 1412328"/>
              <a:gd name="connsiteX2" fmla="*/ 7772811 w 7775575"/>
              <a:gd name="connsiteY2" fmla="*/ 711638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8171670"/>
              <a:gd name="connsiteY0" fmla="*/ 10949 h 1412328"/>
              <a:gd name="connsiteX1" fmla="*/ 7488172 w 8171670"/>
              <a:gd name="connsiteY1" fmla="*/ 0 h 1412328"/>
              <a:gd name="connsiteX2" fmla="*/ 7772811 w 8171670"/>
              <a:gd name="connsiteY2" fmla="*/ 711638 h 1412328"/>
              <a:gd name="connsiteX3" fmla="*/ 7521015 w 8171670"/>
              <a:gd name="connsiteY3" fmla="*/ 1412328 h 1412328"/>
              <a:gd name="connsiteX4" fmla="*/ 0 w 8171670"/>
              <a:gd name="connsiteY4" fmla="*/ 1412328 h 1412328"/>
              <a:gd name="connsiteX5" fmla="*/ 0 w 8171670"/>
              <a:gd name="connsiteY5" fmla="*/ 10949 h 1412328"/>
              <a:gd name="connsiteX0" fmla="*/ 0 w 7772897"/>
              <a:gd name="connsiteY0" fmla="*/ 10949 h 1412330"/>
              <a:gd name="connsiteX1" fmla="*/ 7488172 w 7772897"/>
              <a:gd name="connsiteY1" fmla="*/ 0 h 1412330"/>
              <a:gd name="connsiteX2" fmla="*/ 7772811 w 7772897"/>
              <a:gd name="connsiteY2" fmla="*/ 711638 h 1412330"/>
              <a:gd name="connsiteX3" fmla="*/ 7521015 w 7772897"/>
              <a:gd name="connsiteY3" fmla="*/ 1412328 h 1412330"/>
              <a:gd name="connsiteX4" fmla="*/ 0 w 7772897"/>
              <a:gd name="connsiteY4" fmla="*/ 1412328 h 1412330"/>
              <a:gd name="connsiteX5" fmla="*/ 0 w 7772897"/>
              <a:gd name="connsiteY5" fmla="*/ 10949 h 1412330"/>
              <a:gd name="connsiteX0" fmla="*/ 0 w 7772857"/>
              <a:gd name="connsiteY0" fmla="*/ 10949 h 1412330"/>
              <a:gd name="connsiteX1" fmla="*/ 7488172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30"/>
              <a:gd name="connsiteX1" fmla="*/ 7305055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29"/>
              <a:gd name="connsiteX1" fmla="*/ 7305055 w 7772857"/>
              <a:gd name="connsiteY1" fmla="*/ 0 h 1412329"/>
              <a:gd name="connsiteX2" fmla="*/ 7772811 w 7772857"/>
              <a:gd name="connsiteY2" fmla="*/ 711638 h 1412329"/>
              <a:gd name="connsiteX3" fmla="*/ 7296550 w 7772857"/>
              <a:gd name="connsiteY3" fmla="*/ 1412328 h 1412329"/>
              <a:gd name="connsiteX4" fmla="*/ 0 w 7772857"/>
              <a:gd name="connsiteY4" fmla="*/ 1412328 h 1412329"/>
              <a:gd name="connsiteX5" fmla="*/ 0 w 7772857"/>
              <a:gd name="connsiteY5" fmla="*/ 10949 h 141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2857" h="1412329">
                <a:moveTo>
                  <a:pt x="0" y="10949"/>
                </a:moveTo>
                <a:lnTo>
                  <a:pt x="7305055" y="0"/>
                </a:lnTo>
                <a:lnTo>
                  <a:pt x="7772811" y="711638"/>
                </a:lnTo>
                <a:cubicBezTo>
                  <a:pt x="7778285" y="704840"/>
                  <a:pt x="7298390" y="1413685"/>
                  <a:pt x="7296550" y="1412328"/>
                </a:cubicBezTo>
                <a:lnTo>
                  <a:pt x="0" y="1412328"/>
                </a:lnTo>
                <a:lnTo>
                  <a:pt x="0" y="1094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657600" tIns="0" rIns="0" bIns="0" rtlCol="0" anchor="ctr"/>
          <a:lstStyle/>
          <a:p>
            <a:pPr>
              <a:spcAft>
                <a:spcPts val="500"/>
              </a:spcAft>
            </a:pPr>
            <a:endParaRPr lang="en-US" sz="2000" dirty="0">
              <a:solidFill>
                <a:schemeClr val="bg1"/>
              </a:solidFill>
              <a:latin typeface="Minion Pro"/>
              <a:cs typeface="Minion Pro"/>
            </a:endParaRPr>
          </a:p>
        </p:txBody>
      </p:sp>
      <p:pic>
        <p:nvPicPr>
          <p:cNvPr id="7" name="Picture 6" descr="Tata and TCS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3" name="Title 2"/>
          <p:cNvSpPr>
            <a:spLocks noGrp="1"/>
          </p:cNvSpPr>
          <p:nvPr>
            <p:ph type="title"/>
          </p:nvPr>
        </p:nvSpPr>
        <p:spPr>
          <a:xfrm>
            <a:off x="0" y="3257550"/>
            <a:ext cx="7286625"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0" y="3894800"/>
            <a:ext cx="7286625"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9" name="Picture 8" descr="PALS New logo.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22229320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7200" y="1416050"/>
            <a:ext cx="8229600" cy="3613150"/>
          </a:xfrm>
          <a:prstGeom prst="rect">
            <a:avLst/>
          </a:prstGeom>
        </p:spPr>
        <p:txBody>
          <a:bodyPr lIns="0" tIns="0"/>
          <a:lstStyle>
            <a:lvl1pPr marL="174625" indent="-174625" algn="l" defTabSz="457200" rtl="0" eaLnBrk="1" latinLnBrk="0" hangingPunct="1">
              <a:spcBef>
                <a:spcPts val="0"/>
              </a:spcBef>
              <a:spcAft>
                <a:spcPts val="600"/>
              </a:spcAft>
              <a:buSzPct val="100000"/>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defRPr lang="en-US" sz="1200" kern="1200" dirty="0" smtClean="0">
                <a:solidFill>
                  <a:schemeClr val="tx1"/>
                </a:solidFill>
                <a:latin typeface="+mn-lt"/>
                <a:ea typeface="+mn-ea"/>
                <a:cs typeface="+mn-cs"/>
              </a:defRPr>
            </a:lvl2pPr>
            <a:lvl3pPr marL="517525" indent="-174625" algn="l" defTabSz="457200" rtl="0" eaLnBrk="1" latinLnBrk="0" hangingPunct="1">
              <a:spcBef>
                <a:spcPts val="0"/>
              </a:spcBef>
              <a:spcAft>
                <a:spcPts val="600"/>
              </a:spcAft>
              <a:buSzPct val="80000"/>
              <a:buFont typeface="Wingdings" panose="05000000000000000000" pitchFamily="2" charset="2"/>
              <a:buChar char="§"/>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Calibri" panose="020F0502020204030204" pitchFamily="34" charset="0"/>
              <a:buChar char="−"/>
              <a:defRPr lang="en-US" sz="1200" kern="1200" dirty="0">
                <a:solidFill>
                  <a:schemeClr val="tx1"/>
                </a:solidFill>
                <a:latin typeface="+mn-lt"/>
                <a:ea typeface="+mn-ea"/>
                <a:cs typeface="+mn-cs"/>
              </a:defRPr>
            </a:lvl4pPr>
            <a:lvl5pPr>
              <a:spcBef>
                <a:spcPts val="0"/>
              </a:spcBef>
              <a:spcAft>
                <a:spcPts val="600"/>
              </a:spcAft>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1"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2" name="Picture 11"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5" name="TextBox 4"/>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1892334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10" name="Rectangle 9"/>
          <p:cNvSpPr/>
          <p:nvPr userDrawn="1"/>
        </p:nvSpPr>
        <p:spPr>
          <a:xfrm>
            <a:off x="0" y="0"/>
            <a:ext cx="9144000" cy="3630168"/>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21" name="Picture 20"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1145482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10" name="Rectangle 9"/>
          <p:cNvSpPr/>
          <p:nvPr userDrawn="1"/>
        </p:nvSpPr>
        <p:spPr>
          <a:xfrm>
            <a:off x="0" y="-29030"/>
            <a:ext cx="9144000" cy="5744030"/>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PALS New logo.wmf"/>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11082263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mj-lt"/>
              <a:buAutoNum type="arabicPeriod"/>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8" name="Content Placeholder 2"/>
          <p:cNvSpPr>
            <a:spLocks noGrp="1"/>
          </p:cNvSpPr>
          <p:nvPr>
            <p:ph sz="half" idx="13"/>
          </p:nvPr>
        </p:nvSpPr>
        <p:spPr>
          <a:xfrm>
            <a:off x="475488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63513"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0" name="Picture 9"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6"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7" name="TextBox 6"/>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28369283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2"/>
          <p:cNvSpPr>
            <a:spLocks noGrp="1"/>
          </p:cNvSpPr>
          <p:nvPr>
            <p:ph sz="half" idx="1"/>
          </p:nvPr>
        </p:nvSpPr>
        <p:spPr>
          <a:xfrm>
            <a:off x="457200" y="141604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14" name="Content Placeholder 2"/>
          <p:cNvSpPr>
            <a:spLocks noGrp="1"/>
          </p:cNvSpPr>
          <p:nvPr>
            <p:ph sz="half" idx="10"/>
          </p:nvPr>
        </p:nvSpPr>
        <p:spPr>
          <a:xfrm>
            <a:off x="457200" y="340156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6" name="Picture 15"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6" name="TextBox 5"/>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12249063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a:ln>
            <a:noFill/>
            <a:tailEnd type="triangle"/>
          </a:ln>
        </p:spPr>
      </p:pic>
      <p:sp>
        <p:nvSpPr>
          <p:cNvPr id="39" name="TextBox 38"/>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
        <p:nvSpPr>
          <p:cNvPr id="40" name="Rounded Rectangle 39"/>
          <p:cNvSpPr/>
          <p:nvPr userDrawn="1"/>
        </p:nvSpPr>
        <p:spPr>
          <a:xfrm>
            <a:off x="460375" y="1427163"/>
            <a:ext cx="8223250" cy="169539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1" name="Rounded Rectangle 40"/>
          <p:cNvSpPr/>
          <p:nvPr userDrawn="1"/>
        </p:nvSpPr>
        <p:spPr>
          <a:xfrm>
            <a:off x="576728" y="1506320"/>
            <a:ext cx="8000537" cy="1547475"/>
          </a:xfrm>
          <a:prstGeom prst="roundRect">
            <a:avLst>
              <a:gd name="adj" fmla="val 0"/>
            </a:avLst>
          </a:prstGeom>
          <a:solidFill>
            <a:schemeClr val="bg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761970">
              <a:buFont typeface="Arial" panose="020B0604020202020204" pitchFamily="34" charset="0"/>
              <a:buChar char="•"/>
            </a:pPr>
            <a:endParaRPr lang="en-US" sz="1000" dirty="0">
              <a:solidFill>
                <a:schemeClr val="tx1"/>
              </a:solidFill>
            </a:endParaRPr>
          </a:p>
        </p:txBody>
      </p:sp>
      <p:sp>
        <p:nvSpPr>
          <p:cNvPr id="42" name="Rounded Rectangle 41"/>
          <p:cNvSpPr/>
          <p:nvPr userDrawn="1"/>
        </p:nvSpPr>
        <p:spPr>
          <a:xfrm>
            <a:off x="460375" y="3413344"/>
            <a:ext cx="3965291" cy="1131875"/>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3" name="Rectangle 42"/>
          <p:cNvSpPr/>
          <p:nvPr userDrawn="1"/>
        </p:nvSpPr>
        <p:spPr>
          <a:xfrm>
            <a:off x="567215"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Prepared </a:t>
            </a:r>
            <a:r>
              <a:rPr lang="en-US" sz="1100" b="1" dirty="0" smtClean="0">
                <a:solidFill>
                  <a:srgbClr val="000000"/>
                </a:solidFill>
              </a:rPr>
              <a:t>by</a:t>
            </a:r>
            <a:endParaRPr lang="en-US" sz="1100" b="1" dirty="0">
              <a:solidFill>
                <a:srgbClr val="000000"/>
              </a:solidFill>
            </a:endParaRPr>
          </a:p>
        </p:txBody>
      </p:sp>
      <p:sp>
        <p:nvSpPr>
          <p:cNvPr id="44" name="Rectangle 43"/>
          <p:cNvSpPr/>
          <p:nvPr userDrawn="1"/>
        </p:nvSpPr>
        <p:spPr>
          <a:xfrm>
            <a:off x="567215"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45" name="Rectangle 44"/>
          <p:cNvSpPr/>
          <p:nvPr userDrawn="1"/>
        </p:nvSpPr>
        <p:spPr>
          <a:xfrm>
            <a:off x="1697217"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000" dirty="0" smtClean="0">
                <a:solidFill>
                  <a:srgbClr val="000000"/>
                </a:solidFill>
              </a:rPr>
              <a:t> </a:t>
            </a:r>
            <a:endParaRPr lang="en-US" sz="1000" dirty="0">
              <a:solidFill>
                <a:srgbClr val="000000"/>
              </a:solidFill>
            </a:endParaRPr>
          </a:p>
        </p:txBody>
      </p:sp>
      <p:sp>
        <p:nvSpPr>
          <p:cNvPr id="46" name="Rectangle 45"/>
          <p:cNvSpPr/>
          <p:nvPr userDrawn="1"/>
        </p:nvSpPr>
        <p:spPr>
          <a:xfrm>
            <a:off x="1697217"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47" name="Rounded Rectangle 46"/>
          <p:cNvSpPr/>
          <p:nvPr userDrawn="1"/>
        </p:nvSpPr>
        <p:spPr>
          <a:xfrm>
            <a:off x="4718334" y="3413344"/>
            <a:ext cx="3965291" cy="1131875"/>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8" name="Rectangle 47"/>
          <p:cNvSpPr/>
          <p:nvPr userDrawn="1"/>
        </p:nvSpPr>
        <p:spPr>
          <a:xfrm>
            <a:off x="4825174"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Reviewed </a:t>
            </a:r>
            <a:r>
              <a:rPr lang="en-US" sz="1100" b="1" dirty="0" smtClean="0">
                <a:solidFill>
                  <a:srgbClr val="000000"/>
                </a:solidFill>
              </a:rPr>
              <a:t>by</a:t>
            </a:r>
            <a:endParaRPr lang="en-US" sz="1100" b="1" dirty="0">
              <a:solidFill>
                <a:srgbClr val="000000"/>
              </a:solidFill>
            </a:endParaRPr>
          </a:p>
        </p:txBody>
      </p:sp>
      <p:sp>
        <p:nvSpPr>
          <p:cNvPr id="49" name="Rectangle 48"/>
          <p:cNvSpPr/>
          <p:nvPr userDrawn="1"/>
        </p:nvSpPr>
        <p:spPr>
          <a:xfrm>
            <a:off x="4825174"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50" name="Rectangle 49"/>
          <p:cNvSpPr/>
          <p:nvPr userDrawn="1"/>
        </p:nvSpPr>
        <p:spPr>
          <a:xfrm>
            <a:off x="5955176"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1" name="Rectangle 50"/>
          <p:cNvSpPr/>
          <p:nvPr userDrawn="1"/>
        </p:nvSpPr>
        <p:spPr>
          <a:xfrm>
            <a:off x="5955176"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2" name="Content Placeholder 4"/>
          <p:cNvSpPr>
            <a:spLocks noGrp="1"/>
          </p:cNvSpPr>
          <p:nvPr>
            <p:ph sz="quarter" idx="23"/>
          </p:nvPr>
        </p:nvSpPr>
        <p:spPr>
          <a:xfrm>
            <a:off x="576728" y="1514967"/>
            <a:ext cx="8000537" cy="1538828"/>
          </a:xfrm>
          <a:prstGeom prst="rect">
            <a:avLst/>
          </a:prstGeom>
        </p:spPr>
        <p:txBody>
          <a:bodyPr anchor="ctr"/>
          <a:lstStyle>
            <a:lvl1pPr marL="171450" indent="-171450" algn="l" defTabSz="761970"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1pPr>
            <a:lvl2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2pPr>
            <a:lvl3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3pPr>
            <a:lvl4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4pPr>
            <a:lvl5pPr marL="171450" indent="-171450" algn="l" defTabSz="761970" rtl="0" eaLnBrk="1" latinLnBrk="0" hangingPunct="1">
              <a:buFont typeface="Arial" panose="020B0604020202020204" pitchFamily="34" charset="0"/>
              <a:buChar char="•"/>
              <a:defRPr lang="en-US" sz="1000" kern="1200" dirty="0">
                <a:solidFill>
                  <a:schemeClr val="tx1"/>
                </a:solidFill>
                <a:latin typeface="+mn-lt"/>
                <a:ea typeface="+mn-ea"/>
                <a:cs typeface="+mn-cs"/>
              </a:defRPr>
            </a:lvl5pPr>
          </a:lstStyle>
          <a:p>
            <a:pPr lvl="0"/>
            <a:r>
              <a:rPr lang="en-US" dirty="0" smtClean="0"/>
              <a:t>Click to edit Master text styles</a:t>
            </a:r>
          </a:p>
        </p:txBody>
      </p:sp>
      <p:sp>
        <p:nvSpPr>
          <p:cNvPr id="53" name="Text Placeholder 35"/>
          <p:cNvSpPr>
            <a:spLocks noGrp="1"/>
          </p:cNvSpPr>
          <p:nvPr>
            <p:ph type="body" sz="quarter" idx="24"/>
          </p:nvPr>
        </p:nvSpPr>
        <p:spPr>
          <a:xfrm>
            <a:off x="1702083" y="3847728"/>
            <a:ext cx="2587977"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4" name="Text Placeholder 35"/>
          <p:cNvSpPr>
            <a:spLocks noGrp="1"/>
          </p:cNvSpPr>
          <p:nvPr>
            <p:ph type="body" sz="quarter" idx="25"/>
          </p:nvPr>
        </p:nvSpPr>
        <p:spPr>
          <a:xfrm>
            <a:off x="1702083" y="4211278"/>
            <a:ext cx="2587977" cy="24573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5" name="Text Placeholder 35"/>
          <p:cNvSpPr>
            <a:spLocks noGrp="1"/>
          </p:cNvSpPr>
          <p:nvPr>
            <p:ph type="body" sz="quarter" idx="26"/>
          </p:nvPr>
        </p:nvSpPr>
        <p:spPr>
          <a:xfrm>
            <a:off x="5960042" y="3847728"/>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6" name="Text Placeholder 35"/>
          <p:cNvSpPr>
            <a:spLocks noGrp="1"/>
          </p:cNvSpPr>
          <p:nvPr>
            <p:ph type="body" sz="quarter" idx="27"/>
          </p:nvPr>
        </p:nvSpPr>
        <p:spPr>
          <a:xfrm>
            <a:off x="5960042" y="4210703"/>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7" name="Content Placeholder 68"/>
          <p:cNvSpPr>
            <a:spLocks noGrp="1"/>
          </p:cNvSpPr>
          <p:nvPr>
            <p:ph sz="quarter" idx="28"/>
          </p:nvPr>
        </p:nvSpPr>
        <p:spPr>
          <a:xfrm>
            <a:off x="567215"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
        <p:nvSpPr>
          <p:cNvPr id="58" name="Content Placeholder 68"/>
          <p:cNvSpPr>
            <a:spLocks noGrp="1"/>
          </p:cNvSpPr>
          <p:nvPr>
            <p:ph sz="quarter" idx="29"/>
          </p:nvPr>
        </p:nvSpPr>
        <p:spPr>
          <a:xfrm>
            <a:off x="4825174"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Tree>
    <p:extLst>
      <p:ext uri="{BB962C8B-B14F-4D97-AF65-F5344CB8AC3E}">
        <p14:creationId xmlns:p14="http://schemas.microsoft.com/office/powerpoint/2010/main" val="22583793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9" descr="Cover4.jpg"/>
          <p:cNvPicPr>
            <a:picLocks noChangeAspect="1"/>
          </p:cNvPicPr>
          <p:nvPr userDrawn="1"/>
        </p:nvPicPr>
        <p:blipFill rotWithShape="1">
          <a:blip r:embed="rId2">
            <a:extLst>
              <a:ext uri="{28A0092B-C50C-407E-A947-70E740481C1C}">
                <a14:useLocalDpi xmlns:a14="http://schemas.microsoft.com/office/drawing/2010/main" val="0"/>
              </a:ext>
            </a:extLst>
          </a:blip>
          <a:srcRect b="33333"/>
          <a:stretch/>
        </p:blipFill>
        <p:spPr>
          <a:xfrm>
            <a:off x="0" y="0"/>
            <a:ext cx="9144000" cy="3810000"/>
          </a:xfrm>
          <a:prstGeom prst="rect">
            <a:avLst/>
          </a:prstGeom>
        </p:spPr>
      </p:pic>
      <p:sp>
        <p:nvSpPr>
          <p:cNvPr id="5" name="Rectangle 4"/>
          <p:cNvSpPr/>
          <p:nvPr userDrawn="1"/>
        </p:nvSpPr>
        <p:spPr>
          <a:xfrm>
            <a:off x="0" y="3116000"/>
            <a:ext cx="7772857" cy="1371600"/>
          </a:xfrm>
          <a:custGeom>
            <a:avLst/>
            <a:gdLst>
              <a:gd name="connsiteX0" fmla="*/ 0 w 7775575"/>
              <a:gd name="connsiteY0" fmla="*/ 0 h 1401379"/>
              <a:gd name="connsiteX1" fmla="*/ 7775575 w 7775575"/>
              <a:gd name="connsiteY1" fmla="*/ 0 h 1401379"/>
              <a:gd name="connsiteX2" fmla="*/ 7775575 w 7775575"/>
              <a:gd name="connsiteY2" fmla="*/ 1401379 h 1401379"/>
              <a:gd name="connsiteX3" fmla="*/ 0 w 7775575"/>
              <a:gd name="connsiteY3" fmla="*/ 1401379 h 1401379"/>
              <a:gd name="connsiteX4" fmla="*/ 0 w 7775575"/>
              <a:gd name="connsiteY4" fmla="*/ 0 h 1401379"/>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0 w 7775575"/>
              <a:gd name="connsiteY4" fmla="*/ 1412328 h 1412328"/>
              <a:gd name="connsiteX5" fmla="*/ 0 w 7775575"/>
              <a:gd name="connsiteY5"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7775575"/>
              <a:gd name="connsiteY0" fmla="*/ 10949 h 1412328"/>
              <a:gd name="connsiteX1" fmla="*/ 7488172 w 7775575"/>
              <a:gd name="connsiteY1" fmla="*/ 0 h 1412328"/>
              <a:gd name="connsiteX2" fmla="*/ 7775575 w 7775575"/>
              <a:gd name="connsiteY2" fmla="*/ 10949 h 1412328"/>
              <a:gd name="connsiteX3" fmla="*/ 7772811 w 7775575"/>
              <a:gd name="connsiteY3" fmla="*/ 711638 h 1412328"/>
              <a:gd name="connsiteX4" fmla="*/ 7775575 w 7775575"/>
              <a:gd name="connsiteY4" fmla="*/ 1412328 h 1412328"/>
              <a:gd name="connsiteX5" fmla="*/ 7521015 w 7775575"/>
              <a:gd name="connsiteY5" fmla="*/ 1412328 h 1412328"/>
              <a:gd name="connsiteX6" fmla="*/ 0 w 7775575"/>
              <a:gd name="connsiteY6" fmla="*/ 1412328 h 1412328"/>
              <a:gd name="connsiteX7" fmla="*/ 0 w 7775575"/>
              <a:gd name="connsiteY7" fmla="*/ 10949 h 1412328"/>
              <a:gd name="connsiteX0" fmla="*/ 0 w 7775575"/>
              <a:gd name="connsiteY0" fmla="*/ 10949 h 1412328"/>
              <a:gd name="connsiteX1" fmla="*/ 7488172 w 7775575"/>
              <a:gd name="connsiteY1" fmla="*/ 0 h 1412328"/>
              <a:gd name="connsiteX2" fmla="*/ 7772811 w 7775575"/>
              <a:gd name="connsiteY2" fmla="*/ 711638 h 1412328"/>
              <a:gd name="connsiteX3" fmla="*/ 7775575 w 7775575"/>
              <a:gd name="connsiteY3" fmla="*/ 1412328 h 1412328"/>
              <a:gd name="connsiteX4" fmla="*/ 7521015 w 7775575"/>
              <a:gd name="connsiteY4" fmla="*/ 1412328 h 1412328"/>
              <a:gd name="connsiteX5" fmla="*/ 0 w 7775575"/>
              <a:gd name="connsiteY5" fmla="*/ 1412328 h 1412328"/>
              <a:gd name="connsiteX6" fmla="*/ 0 w 7775575"/>
              <a:gd name="connsiteY6" fmla="*/ 10949 h 1412328"/>
              <a:gd name="connsiteX0" fmla="*/ 0 w 8171670"/>
              <a:gd name="connsiteY0" fmla="*/ 10949 h 1412328"/>
              <a:gd name="connsiteX1" fmla="*/ 7488172 w 8171670"/>
              <a:gd name="connsiteY1" fmla="*/ 0 h 1412328"/>
              <a:gd name="connsiteX2" fmla="*/ 7772811 w 8171670"/>
              <a:gd name="connsiteY2" fmla="*/ 711638 h 1412328"/>
              <a:gd name="connsiteX3" fmla="*/ 7521015 w 8171670"/>
              <a:gd name="connsiteY3" fmla="*/ 1412328 h 1412328"/>
              <a:gd name="connsiteX4" fmla="*/ 0 w 8171670"/>
              <a:gd name="connsiteY4" fmla="*/ 1412328 h 1412328"/>
              <a:gd name="connsiteX5" fmla="*/ 0 w 8171670"/>
              <a:gd name="connsiteY5" fmla="*/ 10949 h 1412328"/>
              <a:gd name="connsiteX0" fmla="*/ 0 w 7772897"/>
              <a:gd name="connsiteY0" fmla="*/ 10949 h 1412330"/>
              <a:gd name="connsiteX1" fmla="*/ 7488172 w 7772897"/>
              <a:gd name="connsiteY1" fmla="*/ 0 h 1412330"/>
              <a:gd name="connsiteX2" fmla="*/ 7772811 w 7772897"/>
              <a:gd name="connsiteY2" fmla="*/ 711638 h 1412330"/>
              <a:gd name="connsiteX3" fmla="*/ 7521015 w 7772897"/>
              <a:gd name="connsiteY3" fmla="*/ 1412328 h 1412330"/>
              <a:gd name="connsiteX4" fmla="*/ 0 w 7772897"/>
              <a:gd name="connsiteY4" fmla="*/ 1412328 h 1412330"/>
              <a:gd name="connsiteX5" fmla="*/ 0 w 7772897"/>
              <a:gd name="connsiteY5" fmla="*/ 10949 h 1412330"/>
              <a:gd name="connsiteX0" fmla="*/ 0 w 7772857"/>
              <a:gd name="connsiteY0" fmla="*/ 10949 h 1412330"/>
              <a:gd name="connsiteX1" fmla="*/ 7488172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30"/>
              <a:gd name="connsiteX1" fmla="*/ 7305055 w 7772857"/>
              <a:gd name="connsiteY1" fmla="*/ 0 h 1412330"/>
              <a:gd name="connsiteX2" fmla="*/ 7772811 w 7772857"/>
              <a:gd name="connsiteY2" fmla="*/ 711638 h 1412330"/>
              <a:gd name="connsiteX3" fmla="*/ 7296550 w 7772857"/>
              <a:gd name="connsiteY3" fmla="*/ 1412328 h 1412330"/>
              <a:gd name="connsiteX4" fmla="*/ 0 w 7772857"/>
              <a:gd name="connsiteY4" fmla="*/ 1412328 h 1412330"/>
              <a:gd name="connsiteX5" fmla="*/ 0 w 7772857"/>
              <a:gd name="connsiteY5" fmla="*/ 10949 h 1412330"/>
              <a:gd name="connsiteX0" fmla="*/ 0 w 7772857"/>
              <a:gd name="connsiteY0" fmla="*/ 10949 h 1412329"/>
              <a:gd name="connsiteX1" fmla="*/ 7305055 w 7772857"/>
              <a:gd name="connsiteY1" fmla="*/ 0 h 1412329"/>
              <a:gd name="connsiteX2" fmla="*/ 7772811 w 7772857"/>
              <a:gd name="connsiteY2" fmla="*/ 711638 h 1412329"/>
              <a:gd name="connsiteX3" fmla="*/ 7296550 w 7772857"/>
              <a:gd name="connsiteY3" fmla="*/ 1412328 h 1412329"/>
              <a:gd name="connsiteX4" fmla="*/ 0 w 7772857"/>
              <a:gd name="connsiteY4" fmla="*/ 1412328 h 1412329"/>
              <a:gd name="connsiteX5" fmla="*/ 0 w 7772857"/>
              <a:gd name="connsiteY5" fmla="*/ 10949 h 141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2857" h="1412329">
                <a:moveTo>
                  <a:pt x="0" y="10949"/>
                </a:moveTo>
                <a:lnTo>
                  <a:pt x="7305055" y="0"/>
                </a:lnTo>
                <a:lnTo>
                  <a:pt x="7772811" y="711638"/>
                </a:lnTo>
                <a:cubicBezTo>
                  <a:pt x="7778285" y="704840"/>
                  <a:pt x="7298390" y="1413685"/>
                  <a:pt x="7296550" y="1412328"/>
                </a:cubicBezTo>
                <a:lnTo>
                  <a:pt x="0" y="1412328"/>
                </a:lnTo>
                <a:lnTo>
                  <a:pt x="0" y="1094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657600" tIns="0" rIns="0" bIns="0" rtlCol="0" anchor="ctr"/>
          <a:lstStyle/>
          <a:p>
            <a:pPr>
              <a:spcAft>
                <a:spcPts val="500"/>
              </a:spcAft>
            </a:pPr>
            <a:endParaRPr lang="en-US" sz="2000" dirty="0">
              <a:solidFill>
                <a:schemeClr val="bg1"/>
              </a:solidFill>
              <a:latin typeface="Minion Pro"/>
              <a:cs typeface="Minion Pro"/>
            </a:endParaRPr>
          </a:p>
        </p:txBody>
      </p:sp>
      <p:pic>
        <p:nvPicPr>
          <p:cNvPr id="7" name="Picture 6" descr="Tata and TCS logo.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3" name="Title 2"/>
          <p:cNvSpPr>
            <a:spLocks noGrp="1"/>
          </p:cNvSpPr>
          <p:nvPr>
            <p:ph type="title"/>
          </p:nvPr>
        </p:nvSpPr>
        <p:spPr>
          <a:xfrm>
            <a:off x="0" y="3257550"/>
            <a:ext cx="7286625"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0" y="3894800"/>
            <a:ext cx="7286625"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9" name="Picture 8" descr="PALS New logo.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40874537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7200" y="1416050"/>
            <a:ext cx="8229600" cy="3613150"/>
          </a:xfrm>
          <a:prstGeom prst="rect">
            <a:avLst/>
          </a:prstGeom>
        </p:spPr>
        <p:txBody>
          <a:bodyPr lIns="0" tIns="0"/>
          <a:lstStyle>
            <a:lvl1pPr marL="174625" indent="-174625" algn="l" defTabSz="457200" rtl="0" eaLnBrk="1" latinLnBrk="0" hangingPunct="1">
              <a:spcBef>
                <a:spcPts val="0"/>
              </a:spcBef>
              <a:spcAft>
                <a:spcPts val="600"/>
              </a:spcAft>
              <a:buSzPct val="100000"/>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defRPr lang="en-US" sz="1200" kern="1200" dirty="0" smtClean="0">
                <a:solidFill>
                  <a:schemeClr val="tx1"/>
                </a:solidFill>
                <a:latin typeface="+mn-lt"/>
                <a:ea typeface="+mn-ea"/>
                <a:cs typeface="+mn-cs"/>
              </a:defRPr>
            </a:lvl2pPr>
            <a:lvl3pPr marL="517525" indent="-174625" algn="l" defTabSz="457200" rtl="0" eaLnBrk="1" latinLnBrk="0" hangingPunct="1">
              <a:spcBef>
                <a:spcPts val="0"/>
              </a:spcBef>
              <a:spcAft>
                <a:spcPts val="600"/>
              </a:spcAft>
              <a:buSzPct val="80000"/>
              <a:buFont typeface="Wingdings" panose="05000000000000000000" pitchFamily="2" charset="2"/>
              <a:buChar char="§"/>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Calibri" panose="020F0502020204030204" pitchFamily="34" charset="0"/>
              <a:buChar char="−"/>
              <a:defRPr lang="en-US" sz="1200" kern="1200" dirty="0">
                <a:solidFill>
                  <a:schemeClr val="tx1"/>
                </a:solidFill>
                <a:latin typeface="+mn-lt"/>
                <a:ea typeface="+mn-ea"/>
                <a:cs typeface="+mn-cs"/>
              </a:defRPr>
            </a:lvl4pPr>
            <a:lvl5pPr>
              <a:spcBef>
                <a:spcPts val="0"/>
              </a:spcBef>
              <a:spcAft>
                <a:spcPts val="600"/>
              </a:spcAft>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1"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2" name="Picture 11"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5" name="TextBox 4"/>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1152431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57200" y="1416050"/>
            <a:ext cx="8229600" cy="3613150"/>
          </a:xfrm>
          <a:prstGeom prst="rect">
            <a:avLst/>
          </a:prstGeom>
        </p:spPr>
        <p:txBody>
          <a:bodyPr lIns="0" tIns="0"/>
          <a:lstStyle>
            <a:lvl1pPr marL="174625" indent="-174625" algn="l" defTabSz="457200" rtl="0" eaLnBrk="1" latinLnBrk="0" hangingPunct="1">
              <a:spcBef>
                <a:spcPts val="0"/>
              </a:spcBef>
              <a:spcAft>
                <a:spcPts val="600"/>
              </a:spcAft>
              <a:buSzPct val="100000"/>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defRPr lang="en-US" sz="1200" kern="1200" dirty="0" smtClean="0">
                <a:solidFill>
                  <a:schemeClr val="tx1"/>
                </a:solidFill>
                <a:latin typeface="+mn-lt"/>
                <a:ea typeface="+mn-ea"/>
                <a:cs typeface="+mn-cs"/>
              </a:defRPr>
            </a:lvl2pPr>
            <a:lvl3pPr marL="517525" indent="-174625" algn="l" defTabSz="457200" rtl="0" eaLnBrk="1" latinLnBrk="0" hangingPunct="1">
              <a:spcBef>
                <a:spcPts val="0"/>
              </a:spcBef>
              <a:spcAft>
                <a:spcPts val="600"/>
              </a:spcAft>
              <a:buSzPct val="80000"/>
              <a:buFont typeface="Wingdings" panose="05000000000000000000" pitchFamily="2" charset="2"/>
              <a:buChar char="§"/>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Calibri" panose="020F0502020204030204" pitchFamily="34" charset="0"/>
              <a:buChar char="−"/>
              <a:defRPr lang="en-US" sz="1200" kern="1200" dirty="0">
                <a:solidFill>
                  <a:schemeClr val="tx1"/>
                </a:solidFill>
                <a:latin typeface="+mn-lt"/>
                <a:ea typeface="+mn-ea"/>
                <a:cs typeface="+mn-cs"/>
              </a:defRPr>
            </a:lvl4pPr>
            <a:lvl5pPr>
              <a:spcBef>
                <a:spcPts val="0"/>
              </a:spcBef>
              <a:spcAft>
                <a:spcPts val="600"/>
              </a:spcAft>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11"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2" name="Picture 11"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6" name="TextBox 5"/>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33479501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userDrawn="1"/>
        </p:nvSpPr>
        <p:spPr>
          <a:xfrm>
            <a:off x="0" y="0"/>
            <a:ext cx="9144000" cy="3630168"/>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21" name="Picture 20"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1026210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10" name="Rectangle 9"/>
          <p:cNvSpPr/>
          <p:nvPr userDrawn="1"/>
        </p:nvSpPr>
        <p:spPr>
          <a:xfrm>
            <a:off x="0" y="-2112"/>
            <a:ext cx="9144000" cy="5717112"/>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PALS New logo.wmf"/>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41190448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mj-lt"/>
              <a:buAutoNum type="arabicPeriod"/>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8" name="Content Placeholder 2"/>
          <p:cNvSpPr>
            <a:spLocks noGrp="1"/>
          </p:cNvSpPr>
          <p:nvPr>
            <p:ph sz="half" idx="13"/>
          </p:nvPr>
        </p:nvSpPr>
        <p:spPr>
          <a:xfrm>
            <a:off x="475488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63513"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0" name="Picture 9"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6"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7" name="TextBox 6"/>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5548327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2"/>
          <p:cNvSpPr>
            <a:spLocks noGrp="1"/>
          </p:cNvSpPr>
          <p:nvPr>
            <p:ph sz="half" idx="1"/>
          </p:nvPr>
        </p:nvSpPr>
        <p:spPr>
          <a:xfrm>
            <a:off x="457200" y="141604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14" name="Content Placeholder 2"/>
          <p:cNvSpPr>
            <a:spLocks noGrp="1"/>
          </p:cNvSpPr>
          <p:nvPr>
            <p:ph sz="half" idx="10"/>
          </p:nvPr>
        </p:nvSpPr>
        <p:spPr>
          <a:xfrm>
            <a:off x="457200" y="340156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6" name="TextBox 5"/>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25228319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a:ln>
            <a:noFill/>
            <a:tailEnd type="triangle"/>
          </a:ln>
        </p:spPr>
      </p:pic>
      <p:sp>
        <p:nvSpPr>
          <p:cNvPr id="39" name="TextBox 38"/>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
        <p:nvSpPr>
          <p:cNvPr id="40" name="Rounded Rectangle 39"/>
          <p:cNvSpPr/>
          <p:nvPr userDrawn="1"/>
        </p:nvSpPr>
        <p:spPr>
          <a:xfrm>
            <a:off x="460375" y="1427163"/>
            <a:ext cx="8223250" cy="169539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1" name="Rounded Rectangle 40"/>
          <p:cNvSpPr/>
          <p:nvPr userDrawn="1"/>
        </p:nvSpPr>
        <p:spPr>
          <a:xfrm>
            <a:off x="576728" y="1506320"/>
            <a:ext cx="8000537" cy="1547475"/>
          </a:xfrm>
          <a:prstGeom prst="roundRect">
            <a:avLst>
              <a:gd name="adj" fmla="val 0"/>
            </a:avLst>
          </a:prstGeom>
          <a:solidFill>
            <a:schemeClr val="bg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761970">
              <a:buFont typeface="Arial" panose="020B0604020202020204" pitchFamily="34" charset="0"/>
              <a:buChar char="•"/>
            </a:pPr>
            <a:endParaRPr lang="en-US" sz="1000" dirty="0">
              <a:solidFill>
                <a:schemeClr val="tx1"/>
              </a:solidFill>
            </a:endParaRPr>
          </a:p>
        </p:txBody>
      </p:sp>
      <p:sp>
        <p:nvSpPr>
          <p:cNvPr id="42" name="Rounded Rectangle 41"/>
          <p:cNvSpPr/>
          <p:nvPr userDrawn="1"/>
        </p:nvSpPr>
        <p:spPr>
          <a:xfrm>
            <a:off x="460375" y="3413344"/>
            <a:ext cx="3965291" cy="1131875"/>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3" name="Rectangle 42"/>
          <p:cNvSpPr/>
          <p:nvPr userDrawn="1"/>
        </p:nvSpPr>
        <p:spPr>
          <a:xfrm>
            <a:off x="567215"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Prepared </a:t>
            </a:r>
            <a:r>
              <a:rPr lang="en-US" sz="1100" b="1" dirty="0" smtClean="0">
                <a:solidFill>
                  <a:srgbClr val="000000"/>
                </a:solidFill>
              </a:rPr>
              <a:t>by</a:t>
            </a:r>
            <a:endParaRPr lang="en-US" sz="1100" b="1" dirty="0">
              <a:solidFill>
                <a:srgbClr val="000000"/>
              </a:solidFill>
            </a:endParaRPr>
          </a:p>
        </p:txBody>
      </p:sp>
      <p:sp>
        <p:nvSpPr>
          <p:cNvPr id="44" name="Rectangle 43"/>
          <p:cNvSpPr/>
          <p:nvPr userDrawn="1"/>
        </p:nvSpPr>
        <p:spPr>
          <a:xfrm>
            <a:off x="567215"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45" name="Rectangle 44"/>
          <p:cNvSpPr/>
          <p:nvPr userDrawn="1"/>
        </p:nvSpPr>
        <p:spPr>
          <a:xfrm>
            <a:off x="1697217"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000" dirty="0" smtClean="0">
                <a:solidFill>
                  <a:srgbClr val="000000"/>
                </a:solidFill>
              </a:rPr>
              <a:t> </a:t>
            </a:r>
            <a:endParaRPr lang="en-US" sz="1000" dirty="0">
              <a:solidFill>
                <a:srgbClr val="000000"/>
              </a:solidFill>
            </a:endParaRPr>
          </a:p>
        </p:txBody>
      </p:sp>
      <p:sp>
        <p:nvSpPr>
          <p:cNvPr id="46" name="Rectangle 45"/>
          <p:cNvSpPr/>
          <p:nvPr userDrawn="1"/>
        </p:nvSpPr>
        <p:spPr>
          <a:xfrm>
            <a:off x="1697217"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47" name="Rounded Rectangle 46"/>
          <p:cNvSpPr/>
          <p:nvPr userDrawn="1"/>
        </p:nvSpPr>
        <p:spPr>
          <a:xfrm>
            <a:off x="4718334" y="3413344"/>
            <a:ext cx="3965291" cy="1131875"/>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48" name="Rectangle 47"/>
          <p:cNvSpPr/>
          <p:nvPr userDrawn="1"/>
        </p:nvSpPr>
        <p:spPr>
          <a:xfrm>
            <a:off x="4825174"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Reviewed </a:t>
            </a:r>
            <a:r>
              <a:rPr lang="en-US" sz="1100" b="1" dirty="0" smtClean="0">
                <a:solidFill>
                  <a:srgbClr val="000000"/>
                </a:solidFill>
              </a:rPr>
              <a:t>by</a:t>
            </a:r>
            <a:endParaRPr lang="en-US" sz="1100" b="1" dirty="0">
              <a:solidFill>
                <a:srgbClr val="000000"/>
              </a:solidFill>
            </a:endParaRPr>
          </a:p>
        </p:txBody>
      </p:sp>
      <p:sp>
        <p:nvSpPr>
          <p:cNvPr id="49" name="Rectangle 48"/>
          <p:cNvSpPr/>
          <p:nvPr userDrawn="1"/>
        </p:nvSpPr>
        <p:spPr>
          <a:xfrm>
            <a:off x="4825174"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50" name="Rectangle 49"/>
          <p:cNvSpPr/>
          <p:nvPr userDrawn="1"/>
        </p:nvSpPr>
        <p:spPr>
          <a:xfrm>
            <a:off x="5955176"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1" name="Rectangle 50"/>
          <p:cNvSpPr/>
          <p:nvPr userDrawn="1"/>
        </p:nvSpPr>
        <p:spPr>
          <a:xfrm>
            <a:off x="5955176"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2" name="Content Placeholder 4"/>
          <p:cNvSpPr>
            <a:spLocks noGrp="1"/>
          </p:cNvSpPr>
          <p:nvPr>
            <p:ph sz="quarter" idx="23"/>
          </p:nvPr>
        </p:nvSpPr>
        <p:spPr>
          <a:xfrm>
            <a:off x="576728" y="1514967"/>
            <a:ext cx="8000537" cy="1538828"/>
          </a:xfrm>
          <a:prstGeom prst="rect">
            <a:avLst/>
          </a:prstGeom>
        </p:spPr>
        <p:txBody>
          <a:bodyPr anchor="ctr"/>
          <a:lstStyle>
            <a:lvl1pPr marL="171450" indent="-171450" algn="l" defTabSz="761970"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1pPr>
            <a:lvl2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2pPr>
            <a:lvl3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3pPr>
            <a:lvl4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4pPr>
            <a:lvl5pPr marL="171450" indent="-171450" algn="l" defTabSz="761970" rtl="0" eaLnBrk="1" latinLnBrk="0" hangingPunct="1">
              <a:buFont typeface="Arial" panose="020B0604020202020204" pitchFamily="34" charset="0"/>
              <a:buChar char="•"/>
              <a:defRPr lang="en-US" sz="1000" kern="1200" dirty="0">
                <a:solidFill>
                  <a:schemeClr val="tx1"/>
                </a:solidFill>
                <a:latin typeface="+mn-lt"/>
                <a:ea typeface="+mn-ea"/>
                <a:cs typeface="+mn-cs"/>
              </a:defRPr>
            </a:lvl5pPr>
          </a:lstStyle>
          <a:p>
            <a:pPr lvl="0"/>
            <a:r>
              <a:rPr lang="en-US" dirty="0" smtClean="0"/>
              <a:t>Click to edit Master text styles</a:t>
            </a:r>
          </a:p>
        </p:txBody>
      </p:sp>
      <p:sp>
        <p:nvSpPr>
          <p:cNvPr id="53" name="Text Placeholder 35"/>
          <p:cNvSpPr>
            <a:spLocks noGrp="1"/>
          </p:cNvSpPr>
          <p:nvPr>
            <p:ph type="body" sz="quarter" idx="24"/>
          </p:nvPr>
        </p:nvSpPr>
        <p:spPr>
          <a:xfrm>
            <a:off x="1702083" y="3847728"/>
            <a:ext cx="2587977"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4" name="Text Placeholder 35"/>
          <p:cNvSpPr>
            <a:spLocks noGrp="1"/>
          </p:cNvSpPr>
          <p:nvPr>
            <p:ph type="body" sz="quarter" idx="25"/>
          </p:nvPr>
        </p:nvSpPr>
        <p:spPr>
          <a:xfrm>
            <a:off x="1702083" y="4211278"/>
            <a:ext cx="2587977" cy="24573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5" name="Text Placeholder 35"/>
          <p:cNvSpPr>
            <a:spLocks noGrp="1"/>
          </p:cNvSpPr>
          <p:nvPr>
            <p:ph type="body" sz="quarter" idx="26"/>
          </p:nvPr>
        </p:nvSpPr>
        <p:spPr>
          <a:xfrm>
            <a:off x="5960042" y="3847728"/>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6" name="Text Placeholder 35"/>
          <p:cNvSpPr>
            <a:spLocks noGrp="1"/>
          </p:cNvSpPr>
          <p:nvPr>
            <p:ph type="body" sz="quarter" idx="27"/>
          </p:nvPr>
        </p:nvSpPr>
        <p:spPr>
          <a:xfrm>
            <a:off x="5960042" y="4210703"/>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7" name="Content Placeholder 68"/>
          <p:cNvSpPr>
            <a:spLocks noGrp="1"/>
          </p:cNvSpPr>
          <p:nvPr>
            <p:ph sz="quarter" idx="28"/>
          </p:nvPr>
        </p:nvSpPr>
        <p:spPr>
          <a:xfrm>
            <a:off x="567215"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
        <p:nvSpPr>
          <p:cNvPr id="58" name="Content Placeholder 68"/>
          <p:cNvSpPr>
            <a:spLocks noGrp="1"/>
          </p:cNvSpPr>
          <p:nvPr>
            <p:ph sz="quarter" idx="29"/>
          </p:nvPr>
        </p:nvSpPr>
        <p:spPr>
          <a:xfrm>
            <a:off x="4825174"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Tree>
    <p:extLst>
      <p:ext uri="{BB962C8B-B14F-4D97-AF65-F5344CB8AC3E}">
        <p14:creationId xmlns:p14="http://schemas.microsoft.com/office/powerpoint/2010/main" val="2456190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10" name="Rectangle 9"/>
          <p:cNvSpPr/>
          <p:nvPr userDrawn="1"/>
        </p:nvSpPr>
        <p:spPr>
          <a:xfrm>
            <a:off x="1" y="-1"/>
            <a:ext cx="9144000" cy="3629025"/>
          </a:xfrm>
          <a:prstGeom prst="rect">
            <a:avLst/>
          </a:prstGeom>
          <a:solidFill>
            <a:srgbClr val="0066B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21" name="Picture 20"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060275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10" name="Rectangle 9"/>
          <p:cNvSpPr/>
          <p:nvPr userDrawn="1"/>
        </p:nvSpPr>
        <p:spPr>
          <a:xfrm>
            <a:off x="0" y="0"/>
            <a:ext cx="9144000" cy="5715000"/>
          </a:xfrm>
          <a:prstGeom prst="rect">
            <a:avLst/>
          </a:prstGeom>
          <a:solidFill>
            <a:srgbClr val="0066B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3" name="Freeform 22"/>
          <p:cNvSpPr/>
          <p:nvPr userDrawn="1"/>
        </p:nvSpPr>
        <p:spPr>
          <a:xfrm>
            <a:off x="1" y="2471458"/>
            <a:ext cx="8074890" cy="2289719"/>
          </a:xfrm>
          <a:custGeom>
            <a:avLst/>
            <a:gdLst>
              <a:gd name="connsiteX0" fmla="*/ 7379099 w 8074890"/>
              <a:gd name="connsiteY0" fmla="*/ 0 h 2289719"/>
              <a:gd name="connsiteX1" fmla="*/ 8074821 w 8074890"/>
              <a:gd name="connsiteY1" fmla="*/ 1153733 h 2289719"/>
              <a:gd name="connsiteX2" fmla="*/ 7366449 w 8074890"/>
              <a:gd name="connsiteY2" fmla="*/ 2289716 h 2289719"/>
              <a:gd name="connsiteX3" fmla="*/ 0 w 8074890"/>
              <a:gd name="connsiteY3" fmla="*/ 2289716 h 2289719"/>
              <a:gd name="connsiteX4" fmla="*/ 0 w 8074890"/>
              <a:gd name="connsiteY4" fmla="*/ 12056 h 2289719"/>
              <a:gd name="connsiteX5" fmla="*/ 7379099 w 8074890"/>
              <a:gd name="connsiteY5" fmla="*/ 0 h 22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4890" h="2289719">
                <a:moveTo>
                  <a:pt x="7379099" y="0"/>
                </a:moveTo>
                <a:lnTo>
                  <a:pt x="8074821" y="1153733"/>
                </a:lnTo>
                <a:cubicBezTo>
                  <a:pt x="8082962" y="1142711"/>
                  <a:pt x="7369185" y="2291916"/>
                  <a:pt x="7366449" y="2289716"/>
                </a:cubicBezTo>
                <a:lnTo>
                  <a:pt x="0" y="2289716"/>
                </a:lnTo>
                <a:lnTo>
                  <a:pt x="0" y="12056"/>
                </a:lnTo>
                <a:lnTo>
                  <a:pt x="7379099" y="0"/>
                </a:lnTo>
                <a:close/>
              </a:path>
            </a:pathLst>
          </a:cu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wrap="square" lIns="3657600" tIns="0" rIns="0" bIns="0" rtlCol="0" anchor="ctr">
            <a:noAutofit/>
          </a:bodyPr>
          <a:lstStyle/>
          <a:p>
            <a:pPr>
              <a:spcAft>
                <a:spcPts val="500"/>
              </a:spcAft>
            </a:pPr>
            <a:endParaRPr lang="en-US" sz="2000" dirty="0">
              <a:solidFill>
                <a:schemeClr val="bg1"/>
              </a:solidFill>
              <a:latin typeface="Minion Pro"/>
              <a:cs typeface="Minion Pro"/>
            </a:endParaRPr>
          </a:p>
        </p:txBody>
      </p:sp>
      <p:sp>
        <p:nvSpPr>
          <p:cNvPr id="16" name="Title 2"/>
          <p:cNvSpPr>
            <a:spLocks noGrp="1"/>
          </p:cNvSpPr>
          <p:nvPr>
            <p:ph type="title"/>
          </p:nvPr>
        </p:nvSpPr>
        <p:spPr>
          <a:xfrm>
            <a:off x="742950" y="3064258"/>
            <a:ext cx="6439132" cy="552450"/>
          </a:xfrm>
          <a:prstGeom prst="rect">
            <a:avLst/>
          </a:prstGeom>
        </p:spPr>
        <p:txBody>
          <a:bodyPr/>
          <a:lstStyle>
            <a:lvl1pPr marL="0" algn="r" defTabSz="457200" rtl="0" eaLnBrk="1" latinLnBrk="0" hangingPunct="1">
              <a:spcAft>
                <a:spcPts val="500"/>
              </a:spcAft>
              <a:defRPr lang="en-US" sz="2800" kern="1200" dirty="0">
                <a:solidFill>
                  <a:schemeClr val="bg1"/>
                </a:solidFill>
                <a:latin typeface="+mn-lt"/>
                <a:ea typeface="+mn-ea"/>
                <a:cs typeface="+mn-cs"/>
              </a:defRPr>
            </a:lvl1pPr>
          </a:lstStyle>
          <a:p>
            <a:r>
              <a:rPr lang="en-US" dirty="0" smtClean="0"/>
              <a:t>Click to edit Master title style</a:t>
            </a:r>
            <a:endParaRPr lang="en-US" dirty="0"/>
          </a:p>
        </p:txBody>
      </p:sp>
      <p:sp>
        <p:nvSpPr>
          <p:cNvPr id="18" name="Subtitle 2"/>
          <p:cNvSpPr>
            <a:spLocks noGrp="1"/>
          </p:cNvSpPr>
          <p:nvPr>
            <p:ph type="subTitle" idx="1"/>
          </p:nvPr>
        </p:nvSpPr>
        <p:spPr>
          <a:xfrm>
            <a:off x="742950" y="3701508"/>
            <a:ext cx="6439132" cy="508000"/>
          </a:xfrm>
          <a:prstGeom prst="rect">
            <a:avLst/>
          </a:prstGeom>
        </p:spPr>
        <p:txBody>
          <a:bodyPr>
            <a:noAutofit/>
          </a:bodyPr>
          <a:lstStyle>
            <a:lvl1pPr marL="0" indent="0" algn="r">
              <a:buNone/>
              <a:defRPr sz="2000">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PALS New logo.wmf"/>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460375" y="5006722"/>
            <a:ext cx="1110458" cy="454278"/>
          </a:xfrm>
          <a:prstGeom prst="rect">
            <a:avLst/>
          </a:prstGeom>
        </p:spPr>
      </p:pic>
    </p:spTree>
    <p:extLst>
      <p:ext uri="{BB962C8B-B14F-4D97-AF65-F5344CB8AC3E}">
        <p14:creationId xmlns:p14="http://schemas.microsoft.com/office/powerpoint/2010/main" val="2240863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mj-lt"/>
              <a:buAutoNum type="arabicPeriod"/>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8" name="Content Placeholder 2"/>
          <p:cNvSpPr>
            <a:spLocks noGrp="1"/>
          </p:cNvSpPr>
          <p:nvPr>
            <p:ph sz="half" idx="13"/>
          </p:nvPr>
        </p:nvSpPr>
        <p:spPr>
          <a:xfrm>
            <a:off x="4754880" y="1416050"/>
            <a:ext cx="3931920" cy="3613150"/>
          </a:xfrm>
          <a:prstGeom prst="rect">
            <a:avLst/>
          </a:prstGeom>
        </p:spPr>
        <p:txBody>
          <a:bodyPr lIns="0" tIns="0"/>
          <a:lstStyle>
            <a:lvl1pPr marL="174625" indent="-174625"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marL="342900" indent="-163513"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marL="514350" indent="-17145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5800" indent="-168275"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0" name="Picture 9"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6"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7" name="TextBox 6"/>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1942831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2"/>
          <p:cNvSpPr>
            <a:spLocks noGrp="1"/>
          </p:cNvSpPr>
          <p:nvPr>
            <p:ph sz="half" idx="1"/>
          </p:nvPr>
        </p:nvSpPr>
        <p:spPr>
          <a:xfrm>
            <a:off x="457200" y="141604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sp>
        <p:nvSpPr>
          <p:cNvPr id="14" name="Content Placeholder 2"/>
          <p:cNvSpPr>
            <a:spLocks noGrp="1"/>
          </p:cNvSpPr>
          <p:nvPr>
            <p:ph sz="half" idx="10"/>
          </p:nvPr>
        </p:nvSpPr>
        <p:spPr>
          <a:xfrm>
            <a:off x="457200" y="3401568"/>
            <a:ext cx="8229600" cy="1627632"/>
          </a:xfrm>
          <a:prstGeom prst="rect">
            <a:avLst/>
          </a:prstGeom>
        </p:spPr>
        <p:txBody>
          <a:bodyPr lIns="0" tIns="0"/>
          <a:lstStyle>
            <a:lvl1pPr marL="342900" indent="-342900"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1pPr>
            <a:lvl2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2pPr>
            <a:lvl3pPr algn="l" defTabSz="457200" rtl="0" eaLnBrk="1" latinLnBrk="0" hangingPunct="1">
              <a:spcBef>
                <a:spcPts val="0"/>
              </a:spcBef>
              <a:spcAft>
                <a:spcPts val="600"/>
              </a:spcAft>
              <a:buFont typeface="Arial"/>
              <a:defRPr lang="en-US" sz="1200" kern="1200" dirty="0" smtClean="0">
                <a:solidFill>
                  <a:schemeClr val="tx1"/>
                </a:solidFill>
                <a:latin typeface="+mn-lt"/>
                <a:ea typeface="+mn-ea"/>
                <a:cs typeface="+mn-cs"/>
              </a:defRPr>
            </a:lvl3pPr>
            <a:lvl4pPr marL="688975" indent="-171450"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4pPr>
            <a:lvl5pPr algn="l" defTabSz="457200" rtl="0" eaLnBrk="1" latinLnBrk="0" hangingPunct="1">
              <a:spcBef>
                <a:spcPts val="0"/>
              </a:spcBef>
              <a:spcAft>
                <a:spcPts val="600"/>
              </a:spcAft>
              <a:buFont typeface="Arial"/>
              <a:defRPr lang="en-US" sz="1200" kern="1200" dirty="0">
                <a:solidFill>
                  <a:schemeClr val="tx1"/>
                </a:solidFill>
                <a:latin typeface="+mn-lt"/>
                <a:ea typeface="+mn-ea"/>
                <a:cs typeface="+mn-cs"/>
              </a:defRPr>
            </a:lvl5pPr>
            <a:lvl6pPr>
              <a:defRPr sz="1800"/>
            </a:lvl6pPr>
            <a:lvl7pPr>
              <a:defRPr sz="1800"/>
            </a:lvl7pPr>
            <a:lvl8pPr>
              <a:defRPr sz="1800"/>
            </a:lvl8pPr>
            <a:lvl9pPr>
              <a:defRPr sz="1800"/>
            </a:lvl9pPr>
          </a:lstStyle>
          <a:p>
            <a:pPr marL="174625" lvl="0" indent="-174625" algn="l" defTabSz="457200" rtl="0" eaLnBrk="1" latinLnBrk="0" hangingPunct="1">
              <a:spcBef>
                <a:spcPts val="0"/>
              </a:spcBef>
              <a:spcAft>
                <a:spcPts val="600"/>
              </a:spcAft>
              <a:buFont typeface="Arial"/>
              <a:buChar char="•"/>
            </a:pPr>
            <a:r>
              <a:rPr lang="en-US" dirty="0" smtClean="0"/>
              <a:t>Click to edit Master text styles</a:t>
            </a:r>
          </a:p>
          <a:p>
            <a:pPr marL="342900" lvl="1" indent="-171450" algn="l" defTabSz="457200" rtl="0" eaLnBrk="1" latinLnBrk="0" hangingPunct="1">
              <a:spcBef>
                <a:spcPts val="0"/>
              </a:spcBef>
              <a:spcAft>
                <a:spcPts val="600"/>
              </a:spcAft>
              <a:buFont typeface="Arial"/>
              <a:buChar char="–"/>
            </a:pPr>
            <a:r>
              <a:rPr lang="en-US" dirty="0" smtClean="0"/>
              <a:t>Second level</a:t>
            </a:r>
          </a:p>
          <a:p>
            <a:pPr marL="517525" lvl="2" indent="-174625" algn="l" defTabSz="457200" rtl="0" eaLnBrk="1" latinLnBrk="0" hangingPunct="1">
              <a:spcBef>
                <a:spcPts val="0"/>
              </a:spcBef>
              <a:spcAft>
                <a:spcPts val="600"/>
              </a:spcAft>
              <a:buSzPct val="80000"/>
              <a:buFont typeface="Wingdings" panose="05000000000000000000" pitchFamily="2" charset="2"/>
              <a:buChar char="§"/>
            </a:pPr>
            <a:r>
              <a:rPr lang="en-US" dirty="0" smtClean="0"/>
              <a:t>Third level</a:t>
            </a:r>
          </a:p>
          <a:p>
            <a:pPr marL="685800" lvl="3" indent="-168275" algn="l" defTabSz="457200" rtl="0" eaLnBrk="1" latinLnBrk="0" hangingPunct="1">
              <a:spcBef>
                <a:spcPts val="0"/>
              </a:spcBef>
              <a:spcAft>
                <a:spcPts val="600"/>
              </a:spcAft>
              <a:buFont typeface="Calibri" panose="020F0502020204030204" pitchFamily="34" charset="0"/>
              <a:buChar char="−"/>
            </a:pPr>
            <a:r>
              <a:rPr lang="en-US" dirty="0" smtClean="0"/>
              <a:t>Fourth level</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p:spPr>
      </p:pic>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sp>
        <p:nvSpPr>
          <p:cNvPr id="6" name="TextBox 5"/>
          <p:cNvSpPr txBox="1"/>
          <p:nvPr userDrawn="1"/>
        </p:nvSpPr>
        <p:spPr>
          <a:xfrm>
            <a:off x="8738755" y="5456078"/>
            <a:ext cx="367864" cy="230832"/>
          </a:xfrm>
          <a:prstGeom prst="rect">
            <a:avLst/>
          </a:prstGeom>
          <a:noFill/>
        </p:spPr>
        <p:txBody>
          <a:bodyPr wrap="square" lIns="0" rIns="0" rtlCol="0">
            <a:spAutoFit/>
          </a:bodyPr>
          <a:lstStyle/>
          <a:p>
            <a:pPr algn="ctr"/>
            <a:fld id="{1982EC46-0FAE-48B5-A5A0-216D282A633F}" type="slidenum">
              <a:rPr lang="en-US" sz="900" smtClean="0"/>
              <a:pPr algn="ctr"/>
              <a:t>‹#›</a:t>
            </a:fld>
            <a:endParaRPr lang="en-US" sz="900" dirty="0"/>
          </a:p>
        </p:txBody>
      </p:sp>
    </p:spTree>
    <p:extLst>
      <p:ext uri="{BB962C8B-B14F-4D97-AF65-F5344CB8AC3E}">
        <p14:creationId xmlns:p14="http://schemas.microsoft.com/office/powerpoint/2010/main" val="312126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7" name="Title 10"/>
          <p:cNvSpPr>
            <a:spLocks noGrp="1"/>
          </p:cNvSpPr>
          <p:nvPr>
            <p:ph type="title"/>
          </p:nvPr>
        </p:nvSpPr>
        <p:spPr>
          <a:xfrm>
            <a:off x="0" y="448056"/>
            <a:ext cx="5120640" cy="685800"/>
          </a:xfrm>
          <a:prstGeom prst="rect">
            <a:avLst/>
          </a:prstGeom>
        </p:spPr>
        <p:txBody>
          <a:bodyPr lIns="457200" tIns="0" rIns="0" bIns="0" anchor="ctr"/>
          <a:lstStyle>
            <a:lvl1pPr algn="l">
              <a:defRPr lang="en-US" sz="2000" dirty="0">
                <a:solidFill>
                  <a:srgbClr val="FFFFFF"/>
                </a:solidFill>
              </a:defRPr>
            </a:lvl1pPr>
          </a:lstStyle>
          <a:p>
            <a:pPr marL="0" lvl="0" algn="l"/>
            <a:r>
              <a:rPr lang="en-US" dirty="0" smtClean="0"/>
              <a:t>Click to edit Master title style</a:t>
            </a:r>
            <a:endParaRPr lang="en-US" dirty="0"/>
          </a:p>
        </p:txBody>
      </p:sp>
      <p:pic>
        <p:nvPicPr>
          <p:cNvPr id="15" name="Picture 14" descr="PALS New logo.w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7219" y="5272396"/>
            <a:ext cx="456406" cy="186707"/>
          </a:xfrm>
          <a:prstGeom prst="rect">
            <a:avLst/>
          </a:prstGeom>
          <a:ln>
            <a:noFill/>
            <a:tailEnd type="triangle"/>
          </a:ln>
        </p:spPr>
      </p:pic>
      <p:sp>
        <p:nvSpPr>
          <p:cNvPr id="33" name="Rounded Rectangle 32"/>
          <p:cNvSpPr/>
          <p:nvPr/>
        </p:nvSpPr>
        <p:spPr>
          <a:xfrm>
            <a:off x="460375" y="1427163"/>
            <a:ext cx="8223250" cy="1695390"/>
          </a:xfrm>
          <a:prstGeom prst="roundRect">
            <a:avLst>
              <a:gd name="adj" fmla="val 0"/>
            </a:avLst>
          </a:prstGeom>
          <a:solidFill>
            <a:srgbClr val="138F9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a:endParaRPr lang="en-US" sz="917" dirty="0">
              <a:solidFill>
                <a:prstClr val="white"/>
              </a:solidFill>
            </a:endParaRPr>
          </a:p>
        </p:txBody>
      </p:sp>
      <p:sp>
        <p:nvSpPr>
          <p:cNvPr id="34" name="Rounded Rectangle 33"/>
          <p:cNvSpPr/>
          <p:nvPr/>
        </p:nvSpPr>
        <p:spPr>
          <a:xfrm>
            <a:off x="576728" y="1506320"/>
            <a:ext cx="8000537" cy="1547475"/>
          </a:xfrm>
          <a:prstGeom prst="roundRect">
            <a:avLst>
              <a:gd name="adj" fmla="val 0"/>
            </a:avLst>
          </a:prstGeom>
          <a:solidFill>
            <a:schemeClr val="bg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761970">
              <a:buFont typeface="Arial" panose="020B0604020202020204" pitchFamily="34" charset="0"/>
              <a:buChar char="•"/>
            </a:pPr>
            <a:endParaRPr lang="en-US" sz="1000" dirty="0">
              <a:solidFill>
                <a:schemeClr val="tx1"/>
              </a:solidFill>
            </a:endParaRPr>
          </a:p>
        </p:txBody>
      </p:sp>
      <p:sp>
        <p:nvSpPr>
          <p:cNvPr id="10" name="Rounded Rectangle 9"/>
          <p:cNvSpPr/>
          <p:nvPr/>
        </p:nvSpPr>
        <p:spPr>
          <a:xfrm>
            <a:off x="460375" y="3413344"/>
            <a:ext cx="3965291" cy="1131875"/>
          </a:xfrm>
          <a:prstGeom prst="roundRect">
            <a:avLst>
              <a:gd name="adj" fmla="val 0"/>
            </a:avLst>
          </a:prstGeom>
          <a:solidFill>
            <a:srgbClr val="138F9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1970"/>
            <a:endParaRPr lang="en-US" sz="1000" b="1" dirty="0">
              <a:solidFill>
                <a:prstClr val="white"/>
              </a:solidFill>
            </a:endParaRPr>
          </a:p>
        </p:txBody>
      </p:sp>
      <p:sp>
        <p:nvSpPr>
          <p:cNvPr id="12" name="Rectangle 11"/>
          <p:cNvSpPr/>
          <p:nvPr userDrawn="1"/>
        </p:nvSpPr>
        <p:spPr>
          <a:xfrm>
            <a:off x="567215"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Prepared </a:t>
            </a:r>
            <a:r>
              <a:rPr lang="en-US" sz="1100" b="1" dirty="0" smtClean="0">
                <a:solidFill>
                  <a:srgbClr val="000000"/>
                </a:solidFill>
              </a:rPr>
              <a:t>by</a:t>
            </a:r>
            <a:endParaRPr lang="en-US" sz="1100" b="1" dirty="0">
              <a:solidFill>
                <a:srgbClr val="000000"/>
              </a:solidFill>
            </a:endParaRPr>
          </a:p>
        </p:txBody>
      </p:sp>
      <p:sp>
        <p:nvSpPr>
          <p:cNvPr id="13" name="Rectangle 12"/>
          <p:cNvSpPr/>
          <p:nvPr userDrawn="1"/>
        </p:nvSpPr>
        <p:spPr>
          <a:xfrm>
            <a:off x="567215"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16" name="Rectangle 15"/>
          <p:cNvSpPr/>
          <p:nvPr/>
        </p:nvSpPr>
        <p:spPr>
          <a:xfrm>
            <a:off x="1697217"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000" dirty="0" smtClean="0">
                <a:solidFill>
                  <a:srgbClr val="000000"/>
                </a:solidFill>
              </a:rPr>
              <a:t> </a:t>
            </a:r>
            <a:endParaRPr lang="en-US" sz="1000" dirty="0">
              <a:solidFill>
                <a:srgbClr val="000000"/>
              </a:solidFill>
            </a:endParaRPr>
          </a:p>
        </p:txBody>
      </p:sp>
      <p:sp>
        <p:nvSpPr>
          <p:cNvPr id="17" name="Rectangle 16"/>
          <p:cNvSpPr/>
          <p:nvPr/>
        </p:nvSpPr>
        <p:spPr>
          <a:xfrm>
            <a:off x="1697217"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23" name="Rounded Rectangle 22"/>
          <p:cNvSpPr/>
          <p:nvPr/>
        </p:nvSpPr>
        <p:spPr>
          <a:xfrm>
            <a:off x="4718334" y="3413344"/>
            <a:ext cx="3965291" cy="1131875"/>
          </a:xfrm>
          <a:prstGeom prst="roundRect">
            <a:avLst>
              <a:gd name="adj" fmla="val 0"/>
            </a:avLst>
          </a:prstGeom>
          <a:solidFill>
            <a:srgbClr val="138F91"/>
          </a:solidFill>
          <a:ln w="95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61970"/>
            <a:endParaRPr lang="en-US" sz="1000" b="1" dirty="0">
              <a:solidFill>
                <a:prstClr val="white"/>
              </a:solidFill>
            </a:endParaRPr>
          </a:p>
        </p:txBody>
      </p:sp>
      <p:sp>
        <p:nvSpPr>
          <p:cNvPr id="24" name="Rectangle 23"/>
          <p:cNvSpPr/>
          <p:nvPr userDrawn="1"/>
        </p:nvSpPr>
        <p:spPr>
          <a:xfrm>
            <a:off x="4825174" y="3811152"/>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Reviewed </a:t>
            </a:r>
            <a:r>
              <a:rPr lang="en-US" sz="1100" b="1" dirty="0" smtClean="0">
                <a:solidFill>
                  <a:srgbClr val="000000"/>
                </a:solidFill>
              </a:rPr>
              <a:t>by</a:t>
            </a:r>
            <a:endParaRPr lang="en-US" sz="1100" b="1" dirty="0">
              <a:solidFill>
                <a:srgbClr val="000000"/>
              </a:solidFill>
            </a:endParaRPr>
          </a:p>
        </p:txBody>
      </p:sp>
      <p:sp>
        <p:nvSpPr>
          <p:cNvPr id="25" name="Rectangle 24"/>
          <p:cNvSpPr/>
          <p:nvPr userDrawn="1"/>
        </p:nvSpPr>
        <p:spPr>
          <a:xfrm>
            <a:off x="4825174" y="4174127"/>
            <a:ext cx="1105348"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r>
              <a:rPr lang="en-US" sz="1100" b="1" dirty="0">
                <a:solidFill>
                  <a:srgbClr val="000000"/>
                </a:solidFill>
              </a:rPr>
              <a:t>Role</a:t>
            </a:r>
          </a:p>
        </p:txBody>
      </p:sp>
      <p:sp>
        <p:nvSpPr>
          <p:cNvPr id="26" name="Rectangle 25"/>
          <p:cNvSpPr/>
          <p:nvPr/>
        </p:nvSpPr>
        <p:spPr>
          <a:xfrm>
            <a:off x="5955176" y="3811152"/>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27" name="Rectangle 26"/>
          <p:cNvSpPr/>
          <p:nvPr/>
        </p:nvSpPr>
        <p:spPr>
          <a:xfrm>
            <a:off x="5955176" y="4174127"/>
            <a:ext cx="2629830" cy="320040"/>
          </a:xfrm>
          <a:prstGeom prst="rect">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defTabSz="761970">
              <a:lnSpc>
                <a:spcPts val="1333"/>
              </a:lnSpc>
            </a:pPr>
            <a:endParaRPr lang="en-US" sz="1000" dirty="0">
              <a:solidFill>
                <a:srgbClr val="000000"/>
              </a:solidFill>
            </a:endParaRPr>
          </a:p>
        </p:txBody>
      </p:sp>
      <p:sp>
        <p:nvSpPr>
          <p:cNvPr id="5" name="Content Placeholder 4"/>
          <p:cNvSpPr>
            <a:spLocks noGrp="1"/>
          </p:cNvSpPr>
          <p:nvPr>
            <p:ph sz="quarter" idx="10"/>
          </p:nvPr>
        </p:nvSpPr>
        <p:spPr>
          <a:xfrm>
            <a:off x="576728" y="1514967"/>
            <a:ext cx="8000537" cy="1538828"/>
          </a:xfrm>
          <a:prstGeom prst="rect">
            <a:avLst/>
          </a:prstGeom>
        </p:spPr>
        <p:txBody>
          <a:bodyPr anchor="ctr"/>
          <a:lstStyle>
            <a:lvl1pPr marL="171450" indent="-171450" algn="l" defTabSz="761970"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1pPr>
            <a:lvl2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2pPr>
            <a:lvl3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3pPr>
            <a:lvl4pPr marL="171450" indent="-171450" algn="l" defTabSz="761970" rtl="0" eaLnBrk="1" latinLnBrk="0" hangingPunct="1">
              <a:buFont typeface="Arial" panose="020B0604020202020204" pitchFamily="34" charset="0"/>
              <a:buChar char="•"/>
              <a:defRPr lang="en-US" sz="1000" kern="1200" dirty="0" smtClean="0">
                <a:solidFill>
                  <a:schemeClr val="tx1"/>
                </a:solidFill>
                <a:latin typeface="+mn-lt"/>
                <a:ea typeface="+mn-ea"/>
                <a:cs typeface="+mn-cs"/>
              </a:defRPr>
            </a:lvl4pPr>
            <a:lvl5pPr marL="171450" indent="-171450" algn="l" defTabSz="761970" rtl="0" eaLnBrk="1" latinLnBrk="0" hangingPunct="1">
              <a:buFont typeface="Arial" panose="020B0604020202020204" pitchFamily="34" charset="0"/>
              <a:buChar char="•"/>
              <a:defRPr lang="en-US" sz="1000" kern="1200" dirty="0">
                <a:solidFill>
                  <a:schemeClr val="tx1"/>
                </a:solidFill>
                <a:latin typeface="+mn-lt"/>
                <a:ea typeface="+mn-ea"/>
                <a:cs typeface="+mn-cs"/>
              </a:defRPr>
            </a:lvl5pPr>
          </a:lstStyle>
          <a:p>
            <a:pPr lvl="0"/>
            <a:r>
              <a:rPr lang="en-US" dirty="0" smtClean="0"/>
              <a:t>Click to edit Master text styles</a:t>
            </a:r>
          </a:p>
        </p:txBody>
      </p:sp>
      <p:sp>
        <p:nvSpPr>
          <p:cNvPr id="36" name="Text Placeholder 35"/>
          <p:cNvSpPr>
            <a:spLocks noGrp="1"/>
          </p:cNvSpPr>
          <p:nvPr>
            <p:ph type="body" sz="quarter" idx="11"/>
          </p:nvPr>
        </p:nvSpPr>
        <p:spPr>
          <a:xfrm>
            <a:off x="1702083" y="3847728"/>
            <a:ext cx="2587977"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59" name="Text Placeholder 35"/>
          <p:cNvSpPr>
            <a:spLocks noGrp="1"/>
          </p:cNvSpPr>
          <p:nvPr>
            <p:ph type="body" sz="quarter" idx="12"/>
          </p:nvPr>
        </p:nvSpPr>
        <p:spPr>
          <a:xfrm>
            <a:off x="1702083" y="4211278"/>
            <a:ext cx="2587977" cy="24573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62" name="Text Placeholder 35"/>
          <p:cNvSpPr>
            <a:spLocks noGrp="1"/>
          </p:cNvSpPr>
          <p:nvPr>
            <p:ph type="body" sz="quarter" idx="15"/>
          </p:nvPr>
        </p:nvSpPr>
        <p:spPr>
          <a:xfrm>
            <a:off x="5960042" y="3847728"/>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63" name="Text Placeholder 35"/>
          <p:cNvSpPr>
            <a:spLocks noGrp="1"/>
          </p:cNvSpPr>
          <p:nvPr>
            <p:ph type="body" sz="quarter" idx="16"/>
          </p:nvPr>
        </p:nvSpPr>
        <p:spPr>
          <a:xfrm>
            <a:off x="5960042" y="4210703"/>
            <a:ext cx="2589598" cy="246888"/>
          </a:xfrm>
          <a:prstGeom prst="rect">
            <a:avLst/>
          </a:prstGeom>
        </p:spPr>
        <p:txBody>
          <a:bodyPr anchor="ctr"/>
          <a:lstStyle>
            <a:lvl1pPr marL="0" indent="0" algn="l" defTabSz="761970" rtl="0" eaLnBrk="1" latinLnBrk="0" hangingPunct="1">
              <a:buFont typeface="Arial" panose="020B0604020202020204" pitchFamily="34" charset="0"/>
              <a:buNone/>
              <a:defRPr lang="en-US" sz="1100" kern="1200" dirty="0" smtClean="0">
                <a:solidFill>
                  <a:schemeClr val="tx1"/>
                </a:solidFill>
                <a:latin typeface="+mn-lt"/>
                <a:ea typeface="+mn-ea"/>
                <a:cs typeface="+mn-cs"/>
              </a:defRPr>
            </a:lvl1pPr>
            <a:lvl2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2pPr>
            <a:lvl3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3pPr>
            <a:lvl4pPr marL="0" indent="0" algn="l" defTabSz="761970" rtl="0" eaLnBrk="1" latinLnBrk="0" hangingPunct="1">
              <a:buFont typeface="Arial" panose="020B0604020202020204" pitchFamily="34" charset="0"/>
              <a:buNone/>
              <a:defRPr lang="en-US" sz="1000" kern="1200" dirty="0" smtClean="0">
                <a:solidFill>
                  <a:schemeClr val="tx1"/>
                </a:solidFill>
                <a:latin typeface="+mn-lt"/>
                <a:ea typeface="+mn-ea"/>
                <a:cs typeface="+mn-cs"/>
              </a:defRPr>
            </a:lvl4pPr>
            <a:lvl5pPr marL="0" indent="0" algn="l" defTabSz="761970" rtl="0" eaLnBrk="1" latinLnBrk="0" hangingPunct="1">
              <a:buFont typeface="Arial" panose="020B0604020202020204" pitchFamily="34" charset="0"/>
              <a:buNone/>
              <a:defRPr lang="en-US" sz="1000" kern="1200" dirty="0">
                <a:solidFill>
                  <a:schemeClr val="tx1"/>
                </a:solidFill>
                <a:latin typeface="+mn-lt"/>
                <a:ea typeface="+mn-ea"/>
                <a:cs typeface="+mn-cs"/>
              </a:defRPr>
            </a:lvl5pPr>
          </a:lstStyle>
          <a:p>
            <a:pPr lvl="0"/>
            <a:r>
              <a:rPr lang="en-US" dirty="0" smtClean="0"/>
              <a:t>Click to edit Master text</a:t>
            </a:r>
            <a:endParaRPr lang="en-US" dirty="0"/>
          </a:p>
        </p:txBody>
      </p:sp>
      <p:sp>
        <p:nvSpPr>
          <p:cNvPr id="70" name="Content Placeholder 68"/>
          <p:cNvSpPr>
            <a:spLocks noGrp="1"/>
          </p:cNvSpPr>
          <p:nvPr>
            <p:ph sz="quarter" idx="20"/>
          </p:nvPr>
        </p:nvSpPr>
        <p:spPr>
          <a:xfrm>
            <a:off x="567215"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
        <p:nvSpPr>
          <p:cNvPr id="72" name="Content Placeholder 68"/>
          <p:cNvSpPr>
            <a:spLocks noGrp="1"/>
          </p:cNvSpPr>
          <p:nvPr>
            <p:ph sz="quarter" idx="22"/>
          </p:nvPr>
        </p:nvSpPr>
        <p:spPr>
          <a:xfrm>
            <a:off x="4825174" y="3478032"/>
            <a:ext cx="3759832" cy="287480"/>
          </a:xfrm>
          <a:prstGeom prst="rect">
            <a:avLst/>
          </a:prstGeom>
        </p:spPr>
        <p:txBody>
          <a:bodyPr anchor="ctr"/>
          <a:lstStyle>
            <a:lvl1pPr marL="0" indent="0" algn="ctr" defTabSz="761970" rtl="0" eaLnBrk="1" latinLnBrk="0" hangingPunct="1">
              <a:buNone/>
              <a:defRPr lang="en-US" sz="1100" b="1" kern="1200" dirty="0" smtClean="0">
                <a:solidFill>
                  <a:prstClr val="white"/>
                </a:solidFill>
                <a:latin typeface="+mn-lt"/>
                <a:ea typeface="+mn-ea"/>
                <a:cs typeface="+mn-cs"/>
              </a:defRPr>
            </a:lvl1pPr>
            <a:lvl2pPr marL="0" algn="ctr" defTabSz="761970" rtl="0" eaLnBrk="1" latinLnBrk="0" hangingPunct="1">
              <a:defRPr lang="en-US" sz="1000" b="1" kern="1200" dirty="0" smtClean="0">
                <a:solidFill>
                  <a:prstClr val="white"/>
                </a:solidFill>
                <a:latin typeface="+mn-lt"/>
                <a:ea typeface="+mn-ea"/>
                <a:cs typeface="+mn-cs"/>
              </a:defRPr>
            </a:lvl2pPr>
            <a:lvl3pPr marL="0" algn="ctr" defTabSz="761970" rtl="0" eaLnBrk="1" latinLnBrk="0" hangingPunct="1">
              <a:defRPr lang="en-US" sz="1000" b="1" kern="1200" dirty="0" smtClean="0">
                <a:solidFill>
                  <a:prstClr val="white"/>
                </a:solidFill>
                <a:latin typeface="+mn-lt"/>
                <a:ea typeface="+mn-ea"/>
                <a:cs typeface="+mn-cs"/>
              </a:defRPr>
            </a:lvl3pPr>
            <a:lvl4pPr marL="0" algn="ctr" defTabSz="761970" rtl="0" eaLnBrk="1" latinLnBrk="0" hangingPunct="1">
              <a:defRPr lang="en-US" sz="1000" b="1" kern="1200" dirty="0" smtClean="0">
                <a:solidFill>
                  <a:prstClr val="white"/>
                </a:solidFill>
                <a:latin typeface="+mn-lt"/>
                <a:ea typeface="+mn-ea"/>
                <a:cs typeface="+mn-cs"/>
              </a:defRPr>
            </a:lvl4pPr>
            <a:lvl5pPr marL="0" algn="ctr" defTabSz="761970" rtl="0" eaLnBrk="1" latinLnBrk="0" hangingPunct="1">
              <a:defRPr lang="en-US" sz="1000" b="1" kern="1200" dirty="0">
                <a:solidFill>
                  <a:prstClr val="white"/>
                </a:solidFill>
                <a:latin typeface="+mn-lt"/>
                <a:ea typeface="+mn-ea"/>
                <a:cs typeface="+mn-cs"/>
              </a:defRPr>
            </a:lvl5pPr>
          </a:lstStyle>
          <a:p>
            <a:pPr lvl="0"/>
            <a:endParaRPr lang="en-US" dirty="0"/>
          </a:p>
        </p:txBody>
      </p:sp>
    </p:spTree>
    <p:extLst>
      <p:ext uri="{BB962C8B-B14F-4D97-AF65-F5344CB8AC3E}">
        <p14:creationId xmlns:p14="http://schemas.microsoft.com/office/powerpoint/2010/main" val="3339670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dirty="0"/>
          </a:p>
        </p:txBody>
      </p:sp>
      <p:sp>
        <p:nvSpPr>
          <p:cNvPr id="3" name="Content Placeholder 2"/>
          <p:cNvSpPr>
            <a:spLocks noGrp="1"/>
          </p:cNvSpPr>
          <p:nvPr>
            <p:ph idx="1"/>
          </p:nvPr>
        </p:nvSpPr>
        <p:spPr>
          <a:xfrm>
            <a:off x="403761" y="770788"/>
            <a:ext cx="8511639" cy="3771636"/>
          </a:xfrm>
          <a:prstGeom prst="rect">
            <a:avLst/>
          </a:prstGeom>
        </p:spPr>
        <p:txBody>
          <a:bodyPr>
            <a:noAutofit/>
          </a:bodyPr>
          <a:lstStyle>
            <a:lvl1pPr>
              <a:buClr>
                <a:srgbClr val="595959"/>
              </a:buClr>
              <a:defRPr/>
            </a:lvl1pPr>
            <a:lvl2pPr>
              <a:buClr>
                <a:srgbClr val="595959"/>
              </a:buClr>
              <a:defRPr/>
            </a:lvl2pPr>
            <a:lvl3pPr>
              <a:buClr>
                <a:srgbClr val="595959"/>
              </a:buClr>
              <a:defRPr/>
            </a:lvl3pPr>
            <a:lvl4pPr>
              <a:buClr>
                <a:srgbClr val="595959"/>
              </a:buClr>
              <a:defRPr sz="12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lang="en-US" sz="1000" smtClean="0">
                <a:effectLst/>
              </a:defRPr>
            </a:lvl1pPr>
          </a:lstStyle>
          <a:p>
            <a:pPr lvl="0"/>
            <a:r>
              <a:rPr lang="en-US" sz="1000" dirty="0" smtClean="0">
                <a:effectLst/>
                <a:latin typeface="Arial" panose="020B0604020202020204" pitchFamily="34" charset="0"/>
                <a:ea typeface="Calibri" panose="020F0502020204030204" pitchFamily="34" charset="0"/>
              </a:rPr>
              <a:t>TCS Confidential</a:t>
            </a:r>
            <a:endParaRPr lang="en-US" dirty="0"/>
          </a:p>
        </p:txBody>
      </p:sp>
    </p:spTree>
    <p:extLst>
      <p:ext uri="{BB962C8B-B14F-4D97-AF65-F5344CB8AC3E}">
        <p14:creationId xmlns:p14="http://schemas.microsoft.com/office/powerpoint/2010/main" val="1149300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3761" y="50617"/>
            <a:ext cx="8511639" cy="535539"/>
          </a:xfrm>
          <a:prstGeom prst="rect">
            <a:avLst/>
          </a:prstGeom>
        </p:spPr>
        <p:txBody>
          <a:bodyPr wrap="square">
            <a:normAutofit/>
          </a:bodyPr>
          <a:lstStyle/>
          <a:p>
            <a:r>
              <a:rPr lang="en-US" smtClean="0"/>
              <a:t>Click to edit Master title style</a:t>
            </a:r>
            <a:endParaRPr lang="en-US"/>
          </a:p>
        </p:txBody>
      </p:sp>
      <p:sp>
        <p:nvSpPr>
          <p:cNvPr id="3" name="Text Placeholder 5"/>
          <p:cNvSpPr>
            <a:spLocks noGrp="1"/>
          </p:cNvSpPr>
          <p:nvPr>
            <p:ph type="body" sz="quarter" idx="10" hasCustomPrompt="1"/>
          </p:nvPr>
        </p:nvSpPr>
        <p:spPr>
          <a:xfrm>
            <a:off x="4730214" y="5432295"/>
            <a:ext cx="2813586" cy="213424"/>
          </a:xfrm>
          <a:prstGeom prst="rect">
            <a:avLst/>
          </a:prstGeom>
        </p:spPr>
        <p:txBody>
          <a:bodyPr wrap="none" anchor="ctr">
            <a:noAutofit/>
          </a:bodyPr>
          <a:lstStyle>
            <a:lvl1pPr marL="0" indent="0" algn="ctr">
              <a:buNone/>
              <a:defRPr lang="en-US" sz="1000" smtClean="0">
                <a:effectLst/>
              </a:defRPr>
            </a:lvl1pPr>
          </a:lstStyle>
          <a:p>
            <a:pPr lvl="0"/>
            <a:r>
              <a:rPr lang="en-US" sz="1000" dirty="0" smtClean="0">
                <a:effectLst/>
                <a:latin typeface="Arial" panose="020B0604020202020204" pitchFamily="34" charset="0"/>
                <a:ea typeface="Calibri" panose="020F0502020204030204" pitchFamily="34" charset="0"/>
              </a:rPr>
              <a:t>TCS Confidential</a:t>
            </a:r>
            <a:endParaRPr lang="en-US" dirty="0"/>
          </a:p>
        </p:txBody>
      </p:sp>
    </p:spTree>
    <p:extLst>
      <p:ext uri="{BB962C8B-B14F-4D97-AF65-F5344CB8AC3E}">
        <p14:creationId xmlns:p14="http://schemas.microsoft.com/office/powerpoint/2010/main" val="1948795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microsoft.com/office/2007/relationships/hdphoto" Target="../media/hdphoto1.wdp"/><Relationship Id="rId4" Type="http://schemas.openxmlformats.org/officeDocument/2006/relationships/slideLayout" Target="../slideLayouts/slideLayout21.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9144000" cy="8001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a:off x="0" y="454025"/>
            <a:ext cx="2252547" cy="685800"/>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lIns="457200" tIns="0" rIns="0" bIns="0" rtlCol="0" anchor="ctr"/>
          <a:lstStyle/>
          <a:p>
            <a:pPr>
              <a:spcAft>
                <a:spcPts val="500"/>
              </a:spcAft>
            </a:pPr>
            <a:endParaRPr lang="en-US" sz="2000" dirty="0">
              <a:solidFill>
                <a:schemeClr val="bg1"/>
              </a:solidFill>
              <a:latin typeface="Minion Pro"/>
              <a:cs typeface="Minion Pro"/>
            </a:endParaRPr>
          </a:p>
        </p:txBody>
      </p:sp>
      <p:sp>
        <p:nvSpPr>
          <p:cNvPr id="7" name="Freeform 6"/>
          <p:cNvSpPr/>
          <p:nvPr/>
        </p:nvSpPr>
        <p:spPr>
          <a:xfrm>
            <a:off x="1416205" y="454025"/>
            <a:ext cx="3704434" cy="685800"/>
          </a:xfrm>
          <a:custGeom>
            <a:avLst/>
            <a:gdLst>
              <a:gd name="connsiteX0" fmla="*/ 3396253 w 3704434"/>
              <a:gd name="connsiteY0" fmla="*/ 0 h 685800"/>
              <a:gd name="connsiteX1" fmla="*/ 3704404 w 3704434"/>
              <a:gd name="connsiteY1" fmla="*/ 345558 h 685800"/>
              <a:gd name="connsiteX2" fmla="*/ 3390650 w 3704434"/>
              <a:gd name="connsiteY2" fmla="*/ 685800 h 685800"/>
              <a:gd name="connsiteX3" fmla="*/ 0 w 3704434"/>
              <a:gd name="connsiteY3" fmla="*/ 685800 h 685800"/>
              <a:gd name="connsiteX4" fmla="*/ 0 w 3704434"/>
              <a:gd name="connsiteY4" fmla="*/ 3752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4434" h="685800">
                <a:moveTo>
                  <a:pt x="3396253" y="0"/>
                </a:moveTo>
                <a:lnTo>
                  <a:pt x="3704404" y="345558"/>
                </a:lnTo>
                <a:cubicBezTo>
                  <a:pt x="3708010" y="342257"/>
                  <a:pt x="3391863" y="686459"/>
                  <a:pt x="3390650" y="685800"/>
                </a:cubicBezTo>
                <a:lnTo>
                  <a:pt x="0" y="685800"/>
                </a:lnTo>
                <a:lnTo>
                  <a:pt x="0" y="3752"/>
                </a:lnTo>
                <a:close/>
              </a:path>
            </a:pathLst>
          </a:cu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wrap="square" lIns="457200" tIns="0" rIns="0" bIns="0" rtlCol="0" anchor="ctr">
            <a:noAutofit/>
          </a:bodyPr>
          <a:lstStyle/>
          <a:p>
            <a:pPr>
              <a:spcAft>
                <a:spcPts val="500"/>
              </a:spcAft>
            </a:pPr>
            <a:endParaRPr lang="en-US" sz="2000" dirty="0">
              <a:solidFill>
                <a:schemeClr val="bg1"/>
              </a:solidFill>
              <a:latin typeface="Minion Pro"/>
              <a:cs typeface="Minion Pro"/>
            </a:endParaRPr>
          </a:p>
        </p:txBody>
      </p:sp>
    </p:spTree>
    <p:extLst>
      <p:ext uri="{BB962C8B-B14F-4D97-AF65-F5344CB8AC3E}">
        <p14:creationId xmlns:p14="http://schemas.microsoft.com/office/powerpoint/2010/main" val="23568206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22" r:id="rId3"/>
    <p:sldLayoutId id="2147483723" r:id="rId4"/>
    <p:sldLayoutId id="2147483664" r:id="rId5"/>
    <p:sldLayoutId id="2147483665" r:id="rId6"/>
    <p:sldLayoutId id="2147483758" r:id="rId7"/>
    <p:sldLayoutId id="2147483762" r:id="rId8"/>
    <p:sldLayoutId id="2147483763" r:id="rId9"/>
    <p:sldLayoutId id="2147483764"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92" userDrawn="1">
          <p15:clr>
            <a:srgbClr val="F26B43"/>
          </p15:clr>
        </p15:guide>
        <p15:guide id="3" pos="5472" userDrawn="1">
          <p15:clr>
            <a:srgbClr val="F26B43"/>
          </p15:clr>
        </p15:guide>
        <p15:guide id="4" orient="horz" pos="3168" userDrawn="1">
          <p15:clr>
            <a:srgbClr val="F26B43"/>
          </p15:clr>
        </p15:guide>
        <p15:guide id="5" orient="horz" pos="5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9144000" cy="800100"/>
          </a:xfrm>
          <a:prstGeom prst="rect">
            <a:avLst/>
          </a:prstGeom>
          <a:solidFill>
            <a:srgbClr val="138F91"/>
          </a:solidFill>
          <a:ln>
            <a:noFill/>
          </a:ln>
          <a:effectLst/>
        </p:spPr>
        <p:style>
          <a:lnRef idx="1">
            <a:schemeClr val="accent1"/>
          </a:lnRef>
          <a:fillRef idx="3">
            <a:schemeClr val="accent1"/>
          </a:fillRef>
          <a:effectRef idx="2">
            <a:schemeClr val="accent1"/>
          </a:effectRef>
          <a:fontRef idx="minor">
            <a:schemeClr val="lt1"/>
          </a:fontRef>
        </p:style>
        <p:txBody>
          <a:bodyPr lIns="457200" tIns="0" rIns="0" bIns="0" rtlCol="0" anchor="ctr"/>
          <a:lstStyle/>
          <a:p>
            <a:pPr lvl="0">
              <a:spcAft>
                <a:spcPts val="500"/>
              </a:spcAft>
            </a:pPr>
            <a:endParaRPr lang="en-US" sz="2000">
              <a:solidFill>
                <a:schemeClr val="bg1"/>
              </a:solidFill>
              <a:latin typeface="Minion Pro"/>
              <a:cs typeface="Minion Pro"/>
            </a:endParaRPr>
          </a:p>
        </p:txBody>
      </p:sp>
      <p:sp>
        <p:nvSpPr>
          <p:cNvPr id="4" name="Rectangle 3"/>
          <p:cNvSpPr/>
          <p:nvPr userDrawn="1"/>
        </p:nvSpPr>
        <p:spPr>
          <a:xfrm>
            <a:off x="0" y="454025"/>
            <a:ext cx="2252547" cy="685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5" name="Freeform 4"/>
          <p:cNvSpPr/>
          <p:nvPr userDrawn="1"/>
        </p:nvSpPr>
        <p:spPr>
          <a:xfrm>
            <a:off x="1416205" y="454025"/>
            <a:ext cx="3704434" cy="685800"/>
          </a:xfrm>
          <a:custGeom>
            <a:avLst/>
            <a:gdLst>
              <a:gd name="connsiteX0" fmla="*/ 3396253 w 3704434"/>
              <a:gd name="connsiteY0" fmla="*/ 0 h 685800"/>
              <a:gd name="connsiteX1" fmla="*/ 3704404 w 3704434"/>
              <a:gd name="connsiteY1" fmla="*/ 345558 h 685800"/>
              <a:gd name="connsiteX2" fmla="*/ 3390650 w 3704434"/>
              <a:gd name="connsiteY2" fmla="*/ 685800 h 685800"/>
              <a:gd name="connsiteX3" fmla="*/ 0 w 3704434"/>
              <a:gd name="connsiteY3" fmla="*/ 685800 h 685800"/>
              <a:gd name="connsiteX4" fmla="*/ 0 w 3704434"/>
              <a:gd name="connsiteY4" fmla="*/ 3752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4434" h="685800">
                <a:moveTo>
                  <a:pt x="3396253" y="0"/>
                </a:moveTo>
                <a:lnTo>
                  <a:pt x="3704404" y="345558"/>
                </a:lnTo>
                <a:cubicBezTo>
                  <a:pt x="3708010" y="342257"/>
                  <a:pt x="3391863" y="686459"/>
                  <a:pt x="3390650" y="685800"/>
                </a:cubicBezTo>
                <a:lnTo>
                  <a:pt x="0" y="685800"/>
                </a:lnTo>
                <a:lnTo>
                  <a:pt x="0" y="3752"/>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Tree>
    <p:extLst>
      <p:ext uri="{BB962C8B-B14F-4D97-AF65-F5344CB8AC3E}">
        <p14:creationId xmlns:p14="http://schemas.microsoft.com/office/powerpoint/2010/main" val="2340787930"/>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59"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92">
          <p15:clr>
            <a:srgbClr val="F26B43"/>
          </p15:clr>
        </p15:guide>
        <p15:guide id="2" pos="5472">
          <p15:clr>
            <a:srgbClr val="F26B43"/>
          </p15:clr>
        </p15:guide>
        <p15:guide id="3" orient="horz" pos="3168">
          <p15:clr>
            <a:srgbClr val="F26B43"/>
          </p15:clr>
        </p15:guide>
        <p15:guide id="4" orient="horz" pos="5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descr="Cover4.jpg"/>
          <p:cNvPicPr>
            <a:picLocks noChangeAspect="1"/>
          </p:cNvPicPr>
          <p:nvPr userDrawn="1"/>
        </p:nvPicPr>
        <p:blipFill rotWithShape="1">
          <a:blip r:embed="rId9">
            <a:extLst>
              <a:ext uri="{BEBA8EAE-BF5A-486C-A8C5-ECC9F3942E4B}">
                <a14:imgProps xmlns:a14="http://schemas.microsoft.com/office/drawing/2010/main">
                  <a14:imgLayer r:embed="rId10">
                    <a14:imgEffect>
                      <a14:sharpenSoften amount="20000"/>
                    </a14:imgEffect>
                    <a14:imgEffect>
                      <a14:colorTemperature colorTemp="8000"/>
                    </a14:imgEffect>
                    <a14:imgEffect>
                      <a14:brightnessContrast bright="-45000" contrast="40000"/>
                    </a14:imgEffect>
                  </a14:imgLayer>
                </a14:imgProps>
              </a:ext>
              <a:ext uri="{28A0092B-C50C-407E-A947-70E740481C1C}">
                <a14:useLocalDpi xmlns:a14="http://schemas.microsoft.com/office/drawing/2010/main" val="0"/>
              </a:ext>
            </a:extLst>
          </a:blip>
          <a:srcRect r="1493" b="86208"/>
          <a:stretch/>
        </p:blipFill>
        <p:spPr>
          <a:xfrm>
            <a:off x="0" y="0"/>
            <a:ext cx="9144000" cy="800073"/>
          </a:xfrm>
          <a:prstGeom prst="rect">
            <a:avLst/>
          </a:prstGeom>
        </p:spPr>
      </p:pic>
      <p:sp>
        <p:nvSpPr>
          <p:cNvPr id="4" name="Rectangle 3"/>
          <p:cNvSpPr/>
          <p:nvPr userDrawn="1"/>
        </p:nvSpPr>
        <p:spPr>
          <a:xfrm>
            <a:off x="0" y="454025"/>
            <a:ext cx="2252547" cy="685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6" name="Freeform 5"/>
          <p:cNvSpPr/>
          <p:nvPr userDrawn="1"/>
        </p:nvSpPr>
        <p:spPr>
          <a:xfrm>
            <a:off x="1416205" y="454025"/>
            <a:ext cx="3704434" cy="685800"/>
          </a:xfrm>
          <a:custGeom>
            <a:avLst/>
            <a:gdLst>
              <a:gd name="connsiteX0" fmla="*/ 3396253 w 3704434"/>
              <a:gd name="connsiteY0" fmla="*/ 0 h 685800"/>
              <a:gd name="connsiteX1" fmla="*/ 3704404 w 3704434"/>
              <a:gd name="connsiteY1" fmla="*/ 345558 h 685800"/>
              <a:gd name="connsiteX2" fmla="*/ 3390650 w 3704434"/>
              <a:gd name="connsiteY2" fmla="*/ 685800 h 685800"/>
              <a:gd name="connsiteX3" fmla="*/ 0 w 3704434"/>
              <a:gd name="connsiteY3" fmla="*/ 685800 h 685800"/>
              <a:gd name="connsiteX4" fmla="*/ 0 w 3704434"/>
              <a:gd name="connsiteY4" fmla="*/ 3752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4434" h="685800">
                <a:moveTo>
                  <a:pt x="3396253" y="0"/>
                </a:moveTo>
                <a:lnTo>
                  <a:pt x="3704404" y="345558"/>
                </a:lnTo>
                <a:cubicBezTo>
                  <a:pt x="3708010" y="342257"/>
                  <a:pt x="3391863" y="686459"/>
                  <a:pt x="3390650" y="685800"/>
                </a:cubicBezTo>
                <a:lnTo>
                  <a:pt x="0" y="685800"/>
                </a:lnTo>
                <a:lnTo>
                  <a:pt x="0" y="3752"/>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Tree>
    <p:extLst>
      <p:ext uri="{BB962C8B-B14F-4D97-AF65-F5344CB8AC3E}">
        <p14:creationId xmlns:p14="http://schemas.microsoft.com/office/powerpoint/2010/main" val="549490070"/>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60"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92">
          <p15:clr>
            <a:srgbClr val="F26B43"/>
          </p15:clr>
        </p15:guide>
        <p15:guide id="2" pos="5472">
          <p15:clr>
            <a:srgbClr val="F26B43"/>
          </p15:clr>
        </p15:guide>
        <p15:guide id="3" orient="horz" pos="3168">
          <p15:clr>
            <a:srgbClr val="F26B43"/>
          </p15:clr>
        </p15:guide>
        <p15:guide id="4" orient="horz" pos="5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mailto:PALS@tcs.com"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ata and TCS logo.w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7084" y="207963"/>
            <a:ext cx="456541" cy="398625"/>
          </a:xfrm>
          <a:prstGeom prst="rect">
            <a:avLst/>
          </a:prstGeom>
        </p:spPr>
      </p:pic>
      <p:sp>
        <p:nvSpPr>
          <p:cNvPr id="4" name="Title 3"/>
          <p:cNvSpPr>
            <a:spLocks noGrp="1"/>
          </p:cNvSpPr>
          <p:nvPr>
            <p:ph type="title"/>
          </p:nvPr>
        </p:nvSpPr>
        <p:spPr>
          <a:xfrm>
            <a:off x="0" y="3108960"/>
            <a:ext cx="7378262" cy="552450"/>
          </a:xfrm>
        </p:spPr>
        <p:txBody>
          <a:bodyPr anchor="ctr"/>
          <a:lstStyle/>
          <a:p>
            <a:pPr algn="ctr"/>
            <a:r>
              <a:rPr lang="en-US" sz="2400" dirty="0"/>
              <a:t>Overview of Trial Design Domains</a:t>
            </a:r>
          </a:p>
        </p:txBody>
      </p:sp>
      <p:sp>
        <p:nvSpPr>
          <p:cNvPr id="2" name="Subtitle 1"/>
          <p:cNvSpPr>
            <a:spLocks noGrp="1"/>
          </p:cNvSpPr>
          <p:nvPr>
            <p:ph type="subTitle" idx="1"/>
          </p:nvPr>
        </p:nvSpPr>
        <p:spPr>
          <a:xfrm>
            <a:off x="1" y="3746210"/>
            <a:ext cx="7472854" cy="508000"/>
          </a:xfrm>
        </p:spPr>
        <p:txBody>
          <a:bodyPr/>
          <a:lstStyle/>
          <a:p>
            <a:r>
              <a:rPr lang="en-US" dirty="0" err="1" smtClean="0"/>
              <a:t>Anagha</a:t>
            </a:r>
            <a:r>
              <a:rPr lang="en-US" dirty="0" smtClean="0"/>
              <a:t> </a:t>
            </a:r>
            <a:r>
              <a:rPr lang="en-US" dirty="0" err="1" smtClean="0"/>
              <a:t>Bhatkhande</a:t>
            </a:r>
            <a:endParaRPr lang="en-US" dirty="0" smtClean="0"/>
          </a:p>
          <a:p>
            <a:r>
              <a:rPr lang="en-US" dirty="0" err="1" smtClean="0"/>
              <a:t>Varsha</a:t>
            </a:r>
            <a:r>
              <a:rPr lang="en-US" dirty="0" smtClean="0"/>
              <a:t> Mahajan</a:t>
            </a:r>
          </a:p>
        </p:txBody>
      </p:sp>
      <p:sp>
        <p:nvSpPr>
          <p:cNvPr id="7" name="TextBox 6"/>
          <p:cNvSpPr txBox="1"/>
          <p:nvPr/>
        </p:nvSpPr>
        <p:spPr>
          <a:xfrm>
            <a:off x="7041932" y="5323340"/>
            <a:ext cx="1647014" cy="153888"/>
          </a:xfrm>
          <a:prstGeom prst="rect">
            <a:avLst/>
          </a:prstGeom>
          <a:noFill/>
        </p:spPr>
        <p:txBody>
          <a:bodyPr wrap="square" lIns="0" tIns="0" rIns="0" bIns="0" rtlCol="0" anchor="b">
            <a:spAutoFit/>
          </a:bodyPr>
          <a:lstStyle/>
          <a:p>
            <a:pPr algn="r">
              <a:spcAft>
                <a:spcPts val="500"/>
              </a:spcAft>
            </a:pPr>
            <a:r>
              <a:rPr lang="en-IN" sz="1000" dirty="0" smtClean="0">
                <a:solidFill>
                  <a:schemeClr val="tx1">
                    <a:lumMod val="75000"/>
                    <a:lumOff val="25000"/>
                  </a:schemeClr>
                </a:solidFill>
              </a:rPr>
              <a:t>Effective date: 30-Oct-2017</a:t>
            </a:r>
            <a:endParaRPr lang="en-US" sz="1000" dirty="0">
              <a:solidFill>
                <a:schemeClr val="tx1">
                  <a:lumMod val="75000"/>
                  <a:lumOff val="25000"/>
                </a:schemeClr>
              </a:solidFill>
              <a:latin typeface="Minion Pro"/>
              <a:cs typeface="Minion Pro"/>
            </a:endParaRPr>
          </a:p>
        </p:txBody>
      </p:sp>
      <p:sp>
        <p:nvSpPr>
          <p:cNvPr id="6" name="TextBox 5"/>
          <p:cNvSpPr txBox="1"/>
          <p:nvPr/>
        </p:nvSpPr>
        <p:spPr>
          <a:xfrm>
            <a:off x="4471813" y="5319700"/>
            <a:ext cx="264496" cy="153888"/>
          </a:xfrm>
          <a:prstGeom prst="rect">
            <a:avLst/>
          </a:prstGeom>
          <a:noFill/>
        </p:spPr>
        <p:txBody>
          <a:bodyPr wrap="none" lIns="0" tIns="0" rIns="0" bIns="0" rtlCol="0" anchor="b">
            <a:spAutoFit/>
          </a:bodyPr>
          <a:lstStyle/>
          <a:p>
            <a:pPr marL="0" algn="ctr" defTabSz="457200" rtl="0" eaLnBrk="1" latinLnBrk="0" hangingPunct="1">
              <a:spcAft>
                <a:spcPts val="500"/>
              </a:spcAft>
            </a:pPr>
            <a:r>
              <a:rPr lang="en-US" sz="1000" kern="1200" dirty="0" smtClean="0">
                <a:solidFill>
                  <a:schemeClr val="tx1">
                    <a:lumMod val="75000"/>
                    <a:lumOff val="25000"/>
                  </a:schemeClr>
                </a:solidFill>
                <a:latin typeface="+mn-lt"/>
                <a:ea typeface="+mn-ea"/>
                <a:cs typeface="+mn-cs"/>
              </a:rPr>
              <a:t>V </a:t>
            </a:r>
            <a:r>
              <a:rPr lang="en-US" sz="1000" dirty="0" smtClean="0">
                <a:solidFill>
                  <a:schemeClr val="tx1">
                    <a:lumMod val="75000"/>
                    <a:lumOff val="25000"/>
                  </a:schemeClr>
                </a:solidFill>
              </a:rPr>
              <a:t>1.0</a:t>
            </a:r>
            <a:endParaRPr lang="en-IN" sz="1000" kern="1200" dirty="0">
              <a:solidFill>
                <a:schemeClr val="tx1">
                  <a:lumMod val="75000"/>
                  <a:lumOff val="25000"/>
                </a:schemeClr>
              </a:solidFill>
              <a:latin typeface="+mn-lt"/>
              <a:ea typeface="+mn-ea"/>
              <a:cs typeface="+mn-cs"/>
            </a:endParaRPr>
          </a:p>
        </p:txBody>
      </p:sp>
      <p:sp>
        <p:nvSpPr>
          <p:cNvPr id="8" name="TextBox 7"/>
          <p:cNvSpPr txBox="1"/>
          <p:nvPr/>
        </p:nvSpPr>
        <p:spPr>
          <a:xfrm>
            <a:off x="3181463" y="5530317"/>
            <a:ext cx="2845193" cy="123111"/>
          </a:xfrm>
          <a:prstGeom prst="rect">
            <a:avLst/>
          </a:prstGeom>
          <a:noFill/>
        </p:spPr>
        <p:txBody>
          <a:bodyPr wrap="square" lIns="0" tIns="0" rIns="0" bIns="0" rtlCol="0" anchor="b">
            <a:spAutoFit/>
          </a:bodyPr>
          <a:lstStyle/>
          <a:p>
            <a:pPr algn="ctr">
              <a:spcAft>
                <a:spcPts val="500"/>
              </a:spcAft>
            </a:pPr>
            <a:r>
              <a:rPr lang="en-IN" sz="800" dirty="0" smtClean="0">
                <a:solidFill>
                  <a:schemeClr val="tx1">
                    <a:lumMod val="75000"/>
                    <a:lumOff val="25000"/>
                  </a:schemeClr>
                </a:solidFill>
              </a:rPr>
              <a:t>Copyright © 2016 Tata Consultancy Services Limited</a:t>
            </a:r>
            <a:endParaRPr lang="en-US" sz="800" dirty="0">
              <a:solidFill>
                <a:schemeClr val="tx1">
                  <a:lumMod val="75000"/>
                  <a:lumOff val="25000"/>
                </a:schemeClr>
              </a:solidFill>
              <a:latin typeface="Minion Pro"/>
              <a:cs typeface="Minion Pro"/>
            </a:endParaRPr>
          </a:p>
        </p:txBody>
      </p:sp>
    </p:spTree>
    <p:extLst>
      <p:ext uri="{BB962C8B-B14F-4D97-AF65-F5344CB8AC3E}">
        <p14:creationId xmlns:p14="http://schemas.microsoft.com/office/powerpoint/2010/main" val="9765319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63006"/>
            <a:ext cx="5475889" cy="535539"/>
          </a:xfrm>
        </p:spPr>
        <p:txBody>
          <a:bodyPr wrap="square">
            <a:noAutofit/>
          </a:bodyPr>
          <a:lstStyle/>
          <a:p>
            <a:pPr algn="l"/>
            <a:r>
              <a:rPr lang="en-GB" sz="2600" dirty="0">
                <a:solidFill>
                  <a:schemeClr val="bg1"/>
                </a:solidFill>
              </a:rPr>
              <a:t>Trial Inclusion/Exclusion (TI) Domain</a:t>
            </a:r>
          </a:p>
        </p:txBody>
      </p:sp>
      <p:sp>
        <p:nvSpPr>
          <p:cNvPr id="3" name="Content Placeholder 2"/>
          <p:cNvSpPr>
            <a:spLocks noGrp="1"/>
          </p:cNvSpPr>
          <p:nvPr>
            <p:ph idx="1"/>
          </p:nvPr>
        </p:nvSpPr>
        <p:spPr>
          <a:xfrm>
            <a:off x="403761" y="1116089"/>
            <a:ext cx="8511639" cy="930540"/>
          </a:xfrm>
        </p:spPr>
        <p:txBody>
          <a:bodyPr/>
          <a:lstStyle/>
          <a:p>
            <a:r>
              <a:rPr lang="en-GB" sz="1600" dirty="0" smtClean="0"/>
              <a:t>Not subject-oriented</a:t>
            </a:r>
          </a:p>
          <a:p>
            <a:r>
              <a:rPr lang="en-GB" sz="1600" dirty="0" smtClean="0"/>
              <a:t>Contains one record for each of the inclusion and exclusion criteria for the trial</a:t>
            </a:r>
          </a:p>
          <a:p>
            <a:r>
              <a:rPr lang="en-GB" sz="1600" dirty="0" smtClean="0"/>
              <a:t>Populate this domain with the data from IE domain if already present; else create from protocol</a:t>
            </a:r>
          </a:p>
        </p:txBody>
      </p:sp>
      <p:graphicFrame>
        <p:nvGraphicFramePr>
          <p:cNvPr id="6" name="Table 5"/>
          <p:cNvGraphicFramePr>
            <a:graphicFrameLocks noGrp="1"/>
          </p:cNvGraphicFramePr>
          <p:nvPr>
            <p:extLst>
              <p:ext uri="{D42A27DB-BD31-4B8C-83A1-F6EECF244321}">
                <p14:modId xmlns:p14="http://schemas.microsoft.com/office/powerpoint/2010/main" val="2449643058"/>
              </p:ext>
            </p:extLst>
          </p:nvPr>
        </p:nvGraphicFramePr>
        <p:xfrm>
          <a:off x="506914" y="2130715"/>
          <a:ext cx="8191918" cy="3423920"/>
        </p:xfrm>
        <a:graphic>
          <a:graphicData uri="http://schemas.openxmlformats.org/drawingml/2006/table">
            <a:tbl>
              <a:tblPr/>
              <a:tblGrid>
                <a:gridCol w="1265418"/>
                <a:gridCol w="1598424"/>
                <a:gridCol w="1065615"/>
                <a:gridCol w="4262461"/>
              </a:tblGrid>
              <a:tr h="157920">
                <a:tc>
                  <a:txBody>
                    <a:bodyPr/>
                    <a:lstStyle/>
                    <a:p>
                      <a:pPr marL="0" marR="0">
                        <a:lnSpc>
                          <a:spcPct val="107000"/>
                        </a:lnSpc>
                        <a:spcBef>
                          <a:spcPts val="0"/>
                        </a:spcBef>
                        <a:spcAft>
                          <a:spcPts val="0"/>
                        </a:spcAft>
                      </a:pPr>
                      <a:r>
                        <a:rPr lang="en-US" sz="105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Variable Name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07000"/>
                        </a:lnSpc>
                        <a:spcBef>
                          <a:spcPts val="0"/>
                        </a:spcBef>
                        <a:spcAft>
                          <a:spcPts val="0"/>
                        </a:spcAft>
                      </a:pPr>
                      <a:r>
                        <a:rPr lang="en-US" sz="105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Variable Label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07000"/>
                        </a:lnSpc>
                        <a:spcBef>
                          <a:spcPts val="0"/>
                        </a:spcBef>
                        <a:spcAft>
                          <a:spcPts val="0"/>
                        </a:spcAft>
                      </a:pPr>
                      <a:r>
                        <a:rPr lang="en-US" sz="105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Type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07000"/>
                        </a:lnSpc>
                        <a:spcBef>
                          <a:spcPts val="0"/>
                        </a:spcBef>
                        <a:spcAft>
                          <a:spcPts val="0"/>
                        </a:spcAft>
                      </a:pPr>
                      <a:r>
                        <a:rPr lang="en-US" sz="105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Description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157920">
                <a:tc>
                  <a:txBody>
                    <a:bodyPr/>
                    <a:lstStyle/>
                    <a:p>
                      <a:pPr marL="0" marR="0">
                        <a:lnSpc>
                          <a:spcPct val="107000"/>
                        </a:lnSpc>
                        <a:spcBef>
                          <a:spcPts val="0"/>
                        </a:spcBef>
                        <a:spcAft>
                          <a:spcPts val="0"/>
                        </a:spcAft>
                      </a:pPr>
                      <a:r>
                        <a:rPr lang="en-US" sz="105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STUDYID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5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Study Identifier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5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5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Unique identifier for a study.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7920">
                <a:tc>
                  <a:txBody>
                    <a:bodyPr/>
                    <a:lstStyle/>
                    <a:p>
                      <a:pPr marL="0" marR="0">
                        <a:lnSpc>
                          <a:spcPct val="107000"/>
                        </a:lnSpc>
                        <a:spcBef>
                          <a:spcPts val="0"/>
                        </a:spcBef>
                        <a:spcAft>
                          <a:spcPts val="0"/>
                        </a:spcAft>
                      </a:pPr>
                      <a:r>
                        <a:rPr lang="en-US" sz="105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DOMAIN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5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Domain Abbreviation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5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5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Two-character abbreviation for the domain, which must be TI.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88492">
                <a:tc>
                  <a:txBody>
                    <a:bodyPr/>
                    <a:lstStyle/>
                    <a:p>
                      <a:pPr marL="0" marR="0">
                        <a:lnSpc>
                          <a:spcPct val="107000"/>
                        </a:lnSpc>
                        <a:spcBef>
                          <a:spcPts val="0"/>
                        </a:spcBef>
                        <a:spcAft>
                          <a:spcPts val="0"/>
                        </a:spcAft>
                      </a:pPr>
                      <a:r>
                        <a:rPr lang="en-US" sz="105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IETESTCD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5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Inclusion/Exclusion Criterion Short Name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5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5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Short name IETEST. It can be used as a column name when converting a dataset from a vertical to a horizontal format. The value in IETESTCD cannot be longer than 8 characters, nor can it start with a number (e.g., “1TEST”). IETESTCD cannot contain characters other than letters, numbers, or underscores. The name “IE” prefix is used to ensure consistency with the IE domain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4035">
                <a:tc>
                  <a:txBody>
                    <a:bodyPr/>
                    <a:lstStyle/>
                    <a:p>
                      <a:pPr marL="0" marR="0">
                        <a:lnSpc>
                          <a:spcPct val="107000"/>
                        </a:lnSpc>
                        <a:spcBef>
                          <a:spcPts val="0"/>
                        </a:spcBef>
                        <a:spcAft>
                          <a:spcPts val="0"/>
                        </a:spcAft>
                      </a:pPr>
                      <a:r>
                        <a:rPr lang="en-US" sz="105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IETEST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5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Inclusion/Exclusion Criterion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5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5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Full text of the inclusion or exclusion criterion. The prefix “IE” is used to ensure consistency with the IE domain.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4035">
                <a:tc>
                  <a:txBody>
                    <a:bodyPr/>
                    <a:lstStyle/>
                    <a:p>
                      <a:pPr marL="0" marR="0">
                        <a:lnSpc>
                          <a:spcPct val="107000"/>
                        </a:lnSpc>
                        <a:spcBef>
                          <a:spcPts val="0"/>
                        </a:spcBef>
                        <a:spcAft>
                          <a:spcPts val="0"/>
                        </a:spcAft>
                      </a:pPr>
                      <a:r>
                        <a:rPr lang="en-US" sz="105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IECAT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5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Inclusion/Exclusion Category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5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5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Used for categorization of the Inclusion/Exclusion Criterion: INCLUSION, EXCLUSION.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0149">
                <a:tc>
                  <a:txBody>
                    <a:bodyPr/>
                    <a:lstStyle/>
                    <a:p>
                      <a:pPr marL="0" marR="0">
                        <a:lnSpc>
                          <a:spcPct val="107000"/>
                        </a:lnSpc>
                        <a:spcBef>
                          <a:spcPts val="0"/>
                        </a:spcBef>
                        <a:spcAft>
                          <a:spcPts val="0"/>
                        </a:spcAft>
                      </a:pPr>
                      <a:r>
                        <a:rPr lang="en-US" sz="105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IESCAT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5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Inclusion/Exclusion Subcategory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5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5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further categorization of the exception criterion. Can be used to distinguish criteria for a sub-study or for to categorize as a major or minor exceptions. Examples: MAJOR, MINOR.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4035">
                <a:tc>
                  <a:txBody>
                    <a:bodyPr/>
                    <a:lstStyle/>
                    <a:p>
                      <a:pPr marL="0" marR="0">
                        <a:lnSpc>
                          <a:spcPct val="107000"/>
                        </a:lnSpc>
                        <a:spcBef>
                          <a:spcPts val="0"/>
                        </a:spcBef>
                        <a:spcAft>
                          <a:spcPts val="0"/>
                        </a:spcAft>
                      </a:pPr>
                      <a:r>
                        <a:rPr lang="en-US" sz="105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TIRL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5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Inclusion/Exclusion Criterion Rule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5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5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Rule that expresses the criterion in computer-executable form.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4035">
                <a:tc>
                  <a:txBody>
                    <a:bodyPr/>
                    <a:lstStyle/>
                    <a:p>
                      <a:pPr marL="0" marR="0">
                        <a:lnSpc>
                          <a:spcPct val="107000"/>
                        </a:lnSpc>
                        <a:spcBef>
                          <a:spcPts val="0"/>
                        </a:spcBef>
                        <a:spcAft>
                          <a:spcPts val="0"/>
                        </a:spcAft>
                      </a:pPr>
                      <a:r>
                        <a:rPr lang="en-US" sz="105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TIVERS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5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Protocol Criteria Versions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5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5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number of this version of the Inclusion/Exclusion criteria. May be omitted if there is only one version.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 Placeholder 4"/>
          <p:cNvSpPr txBox="1">
            <a:spLocks/>
          </p:cNvSpPr>
          <p:nvPr/>
        </p:nvSpPr>
        <p:spPr>
          <a:xfrm>
            <a:off x="4730214" y="5491388"/>
            <a:ext cx="2813586" cy="192082"/>
          </a:xfrm>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900" dirty="0">
                <a:solidFill>
                  <a:schemeClr val="tx1">
                    <a:lumMod val="50000"/>
                    <a:lumOff val="50000"/>
                  </a:schemeClr>
                </a:solidFill>
              </a:rPr>
              <a:t>TCS confidential</a:t>
            </a:r>
          </a:p>
        </p:txBody>
      </p:sp>
    </p:spTree>
    <p:extLst>
      <p:ext uri="{BB962C8B-B14F-4D97-AF65-F5344CB8AC3E}">
        <p14:creationId xmlns:p14="http://schemas.microsoft.com/office/powerpoint/2010/main" val="22048774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71032"/>
            <a:ext cx="5633545" cy="535539"/>
          </a:xfrm>
        </p:spPr>
        <p:txBody>
          <a:bodyPr wrap="square">
            <a:noAutofit/>
          </a:bodyPr>
          <a:lstStyle/>
          <a:p>
            <a:pPr algn="l"/>
            <a:r>
              <a:rPr lang="en-GB" sz="2200" dirty="0">
                <a:solidFill>
                  <a:schemeClr val="bg1"/>
                </a:solidFill>
              </a:rPr>
              <a:t>Trial Inclusion/Exclusion (TI) Domain - Metadata</a:t>
            </a:r>
          </a:p>
        </p:txBody>
      </p:sp>
      <p:pic>
        <p:nvPicPr>
          <p:cNvPr id="3" name="Picture 2"/>
          <p:cNvPicPr>
            <a:picLocks noChangeAspect="1"/>
          </p:cNvPicPr>
          <p:nvPr/>
        </p:nvPicPr>
        <p:blipFill>
          <a:blip r:embed="rId3"/>
          <a:stretch>
            <a:fillRect/>
          </a:stretch>
        </p:blipFill>
        <p:spPr>
          <a:xfrm>
            <a:off x="541422" y="1345388"/>
            <a:ext cx="8037094" cy="4138970"/>
          </a:xfrm>
          <a:prstGeom prst="rect">
            <a:avLst/>
          </a:prstGeom>
          <a:ln>
            <a:solidFill>
              <a:schemeClr val="tx2">
                <a:lumMod val="50000"/>
              </a:schemeClr>
            </a:solidFill>
          </a:ln>
        </p:spPr>
      </p:pic>
      <p:sp>
        <p:nvSpPr>
          <p:cNvPr id="4" name="Text Placeholder 4"/>
          <p:cNvSpPr txBox="1">
            <a:spLocks/>
          </p:cNvSpPr>
          <p:nvPr/>
        </p:nvSpPr>
        <p:spPr>
          <a:xfrm>
            <a:off x="4730214" y="5469103"/>
            <a:ext cx="2813586" cy="192082"/>
          </a:xfrm>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900" dirty="0">
                <a:solidFill>
                  <a:schemeClr val="tx1">
                    <a:lumMod val="50000"/>
                    <a:lumOff val="50000"/>
                  </a:schemeClr>
                </a:solidFill>
              </a:rPr>
              <a:t>TCS confidential</a:t>
            </a:r>
          </a:p>
        </p:txBody>
      </p:sp>
    </p:spTree>
    <p:extLst>
      <p:ext uri="{BB962C8B-B14F-4D97-AF65-F5344CB8AC3E}">
        <p14:creationId xmlns:p14="http://schemas.microsoft.com/office/powerpoint/2010/main" val="32941302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9500"/>
            <a:ext cx="8511639" cy="535539"/>
          </a:xfrm>
        </p:spPr>
        <p:txBody>
          <a:bodyPr wrap="square">
            <a:noAutofit/>
          </a:bodyPr>
          <a:lstStyle/>
          <a:p>
            <a:pPr algn="l"/>
            <a:r>
              <a:rPr lang="en-GB" sz="2200" dirty="0">
                <a:solidFill>
                  <a:schemeClr val="bg1"/>
                </a:solidFill>
              </a:rPr>
              <a:t>Trial Inclusion/Exclusion (TI) Domain - Implementation</a:t>
            </a:r>
          </a:p>
        </p:txBody>
      </p:sp>
      <p:graphicFrame>
        <p:nvGraphicFramePr>
          <p:cNvPr id="5" name="Table 4"/>
          <p:cNvGraphicFramePr>
            <a:graphicFrameLocks noGrp="1"/>
          </p:cNvGraphicFramePr>
          <p:nvPr>
            <p:extLst>
              <p:ext uri="{D42A27DB-BD31-4B8C-83A1-F6EECF244321}">
                <p14:modId xmlns:p14="http://schemas.microsoft.com/office/powerpoint/2010/main" val="2320071646"/>
              </p:ext>
            </p:extLst>
          </p:nvPr>
        </p:nvGraphicFramePr>
        <p:xfrm>
          <a:off x="156411" y="1470237"/>
          <a:ext cx="8758989" cy="3116182"/>
        </p:xfrm>
        <a:graphic>
          <a:graphicData uri="http://schemas.openxmlformats.org/drawingml/2006/table">
            <a:tbl>
              <a:tblPr/>
              <a:tblGrid>
                <a:gridCol w="839185"/>
                <a:gridCol w="652699"/>
                <a:gridCol w="734287"/>
                <a:gridCol w="2578744"/>
                <a:gridCol w="655613"/>
                <a:gridCol w="559456"/>
                <a:gridCol w="559456"/>
                <a:gridCol w="2179549"/>
              </a:tblGrid>
              <a:tr h="569453">
                <a:tc>
                  <a:txBody>
                    <a:bodyPr/>
                    <a:lstStyle/>
                    <a:p>
                      <a:pPr algn="l" rtl="0" fontAlgn="b"/>
                      <a:r>
                        <a:rPr lang="en-US" sz="1000" b="1" i="0" u="none" strike="noStrike" dirty="0" smtClean="0">
                          <a:solidFill>
                            <a:srgbClr val="000000"/>
                          </a:solidFill>
                          <a:effectLst/>
                          <a:latin typeface="Times New Roman" panose="02020603050405020304" pitchFamily="18" charset="0"/>
                        </a:rPr>
                        <a:t>STUDYID</a:t>
                      </a:r>
                      <a:endParaRPr lang="en-US" sz="1000" b="1" i="0" u="none" strike="noStrike" dirty="0">
                        <a:solidFill>
                          <a:srgbClr val="000000"/>
                        </a:solidFill>
                        <a:effectLst/>
                        <a:latin typeface="Times New Roman" panose="02020603050405020304" pitchFamily="18" charset="0"/>
                      </a:endParaRPr>
                    </a:p>
                  </a:txBody>
                  <a:tcPr marL="8501" marR="8501" marT="85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rtl="0" fontAlgn="b"/>
                      <a:r>
                        <a:rPr lang="en-US" sz="1000" b="1" i="0" u="none" strike="noStrike">
                          <a:solidFill>
                            <a:srgbClr val="000000"/>
                          </a:solidFill>
                          <a:effectLst/>
                          <a:latin typeface="Times New Roman" panose="02020603050405020304" pitchFamily="18" charset="0"/>
                        </a:rPr>
                        <a:t>DOMAIN </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rtl="0" fontAlgn="b"/>
                      <a:r>
                        <a:rPr lang="en-US" sz="1000" b="1" i="0" u="none" strike="noStrike">
                          <a:solidFill>
                            <a:srgbClr val="000000"/>
                          </a:solidFill>
                          <a:effectLst/>
                          <a:latin typeface="Times New Roman" panose="02020603050405020304" pitchFamily="18" charset="0"/>
                        </a:rPr>
                        <a:t>IETESTCD </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rtl="0" fontAlgn="b"/>
                      <a:r>
                        <a:rPr lang="en-US" sz="1000" b="1" i="0" u="none" strike="noStrike">
                          <a:solidFill>
                            <a:srgbClr val="000000"/>
                          </a:solidFill>
                          <a:effectLst/>
                          <a:latin typeface="Times New Roman" panose="02020603050405020304" pitchFamily="18" charset="0"/>
                        </a:rPr>
                        <a:t>IETEST </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rtl="0" fontAlgn="b"/>
                      <a:r>
                        <a:rPr lang="en-US" sz="1000" b="1" i="0" u="none" strike="noStrike">
                          <a:solidFill>
                            <a:srgbClr val="000000"/>
                          </a:solidFill>
                          <a:effectLst/>
                          <a:latin typeface="Times New Roman" panose="02020603050405020304" pitchFamily="18" charset="0"/>
                        </a:rPr>
                        <a:t>IECAT </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rtl="0" fontAlgn="b"/>
                      <a:r>
                        <a:rPr lang="en-US" sz="1000" b="1" i="0" u="none" strike="noStrike">
                          <a:solidFill>
                            <a:srgbClr val="000000"/>
                          </a:solidFill>
                          <a:effectLst/>
                          <a:latin typeface="Times New Roman" panose="02020603050405020304" pitchFamily="18" charset="0"/>
                        </a:rPr>
                        <a:t>IESCAT </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rtl="0" fontAlgn="b"/>
                      <a:r>
                        <a:rPr lang="en-US" sz="1000" b="1" i="0" u="none" strike="noStrike">
                          <a:solidFill>
                            <a:srgbClr val="000000"/>
                          </a:solidFill>
                          <a:effectLst/>
                          <a:latin typeface="Times New Roman" panose="02020603050405020304" pitchFamily="18" charset="0"/>
                        </a:rPr>
                        <a:t>TIVERS </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rtl="0" fontAlgn="b"/>
                      <a:r>
                        <a:rPr lang="en-US" sz="1000" b="1" i="0" u="none" strike="noStrike" dirty="0">
                          <a:solidFill>
                            <a:srgbClr val="000000"/>
                          </a:solidFill>
                          <a:effectLst/>
                          <a:latin typeface="Times New Roman" panose="02020603050405020304" pitchFamily="18" charset="0"/>
                        </a:rPr>
                        <a:t>TIRL (Programming conditions to be defined only if programmable</a:t>
                      </a:r>
                    </a:p>
                  </a:txBody>
                  <a:tcPr marL="8501" marR="8501" marT="85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316364">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8501" marR="8501" marT="85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TI</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INCL01</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Has Type -2 diabetes</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INCLUSION</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Major</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HbA1c&gt; 6.5% </a:t>
                      </a:r>
                    </a:p>
                  </a:txBody>
                  <a:tcPr marL="8501" marR="8501" marT="85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6364">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8501" marR="8501" marT="85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TI</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INCL02</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Age 18 years or greater</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INCLUSION</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Major</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AgeN &gt;=18</a:t>
                      </a:r>
                    </a:p>
                  </a:txBody>
                  <a:tcPr marL="8501" marR="8501" marT="85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6364">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8501" marR="8501" marT="85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TI</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EXCL01</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Pregnant or lactating </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EXCLUSION</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Major</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501" marR="8501" marT="85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6364">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8501" marR="8501" marT="85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TI</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INCL03</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Greater than 6 months use of Metformin</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INCLUSION</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Major</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501" marR="8501" marT="85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6364">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8501" marR="8501" marT="85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6A0"/>
                    </a:solidFill>
                  </a:tcPr>
                </a:tc>
                <a:tc>
                  <a:txBody>
                    <a:bodyPr/>
                    <a:lstStyle/>
                    <a:p>
                      <a:pPr algn="l" fontAlgn="b"/>
                      <a:r>
                        <a:rPr lang="en-US" sz="1000" b="0" i="0" u="none" strike="noStrike" dirty="0">
                          <a:solidFill>
                            <a:srgbClr val="000000"/>
                          </a:solidFill>
                          <a:effectLst/>
                          <a:latin typeface="Calibri" panose="020F0502020204030204" pitchFamily="34" charset="0"/>
                        </a:rPr>
                        <a:t>TI</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6A0"/>
                    </a:solidFill>
                  </a:tcPr>
                </a:tc>
                <a:tc>
                  <a:txBody>
                    <a:bodyPr/>
                    <a:lstStyle/>
                    <a:p>
                      <a:pPr algn="l" fontAlgn="b"/>
                      <a:r>
                        <a:rPr lang="en-US" sz="1000" b="0" i="0" u="none" strike="noStrike" dirty="0">
                          <a:solidFill>
                            <a:srgbClr val="000000"/>
                          </a:solidFill>
                          <a:effectLst/>
                          <a:latin typeface="Calibri" panose="020F0502020204030204" pitchFamily="34" charset="0"/>
                        </a:rPr>
                        <a:t>INCL01</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6A0"/>
                    </a:solidFill>
                  </a:tcPr>
                </a:tc>
                <a:tc>
                  <a:txBody>
                    <a:bodyPr/>
                    <a:lstStyle/>
                    <a:p>
                      <a:pPr algn="l" fontAlgn="b"/>
                      <a:r>
                        <a:rPr lang="en-US" sz="1000" b="0" i="0" u="none" strike="noStrike">
                          <a:solidFill>
                            <a:srgbClr val="000000"/>
                          </a:solidFill>
                          <a:effectLst/>
                          <a:latin typeface="Calibri" panose="020F0502020204030204" pitchFamily="34" charset="0"/>
                        </a:rPr>
                        <a:t>Has Type -2 diabetes</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6A0"/>
                    </a:solidFill>
                  </a:tcPr>
                </a:tc>
                <a:tc>
                  <a:txBody>
                    <a:bodyPr/>
                    <a:lstStyle/>
                    <a:p>
                      <a:pPr algn="l" fontAlgn="b"/>
                      <a:r>
                        <a:rPr lang="en-US" sz="1000" b="0" i="0" u="none" strike="noStrike">
                          <a:solidFill>
                            <a:srgbClr val="000000"/>
                          </a:solidFill>
                          <a:effectLst/>
                          <a:latin typeface="Calibri" panose="020F0502020204030204" pitchFamily="34" charset="0"/>
                        </a:rPr>
                        <a:t>INCLUSION</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6A0"/>
                    </a:solidFill>
                  </a:tcPr>
                </a:tc>
                <a:tc>
                  <a:txBody>
                    <a:bodyPr/>
                    <a:lstStyle/>
                    <a:p>
                      <a:pPr algn="l" fontAlgn="b"/>
                      <a:r>
                        <a:rPr lang="en-US" sz="1000" b="0" i="0" u="none" strike="noStrike">
                          <a:solidFill>
                            <a:srgbClr val="000000"/>
                          </a:solidFill>
                          <a:effectLst/>
                          <a:latin typeface="Calibri" panose="020F0502020204030204" pitchFamily="34" charset="0"/>
                        </a:rPr>
                        <a:t>Major</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6A0"/>
                    </a:solidFill>
                  </a:tcPr>
                </a:tc>
                <a:tc>
                  <a:txBody>
                    <a:bodyPr/>
                    <a:lstStyle/>
                    <a:p>
                      <a:pPr algn="r" fontAlgn="b"/>
                      <a:r>
                        <a:rPr lang="en-US" sz="1000" b="0" i="0" u="none" strike="noStrike">
                          <a:solidFill>
                            <a:srgbClr val="000000"/>
                          </a:solidFill>
                          <a:effectLst/>
                          <a:latin typeface="Calibri" panose="020F0502020204030204" pitchFamily="34" charset="0"/>
                        </a:rPr>
                        <a:t>2</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6A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8501" marR="8501" marT="85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6A0"/>
                    </a:solidFill>
                  </a:tcPr>
                </a:tc>
              </a:tr>
              <a:tr h="316364">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8501" marR="8501" marT="85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6A0"/>
                    </a:solidFill>
                  </a:tcPr>
                </a:tc>
                <a:tc>
                  <a:txBody>
                    <a:bodyPr/>
                    <a:lstStyle/>
                    <a:p>
                      <a:pPr algn="l" fontAlgn="b"/>
                      <a:r>
                        <a:rPr lang="en-US" sz="1000" b="0" i="0" u="none" strike="noStrike">
                          <a:solidFill>
                            <a:srgbClr val="000000"/>
                          </a:solidFill>
                          <a:effectLst/>
                          <a:latin typeface="Calibri" panose="020F0502020204030204" pitchFamily="34" charset="0"/>
                        </a:rPr>
                        <a:t>TI</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6A0"/>
                    </a:solidFill>
                  </a:tcPr>
                </a:tc>
                <a:tc>
                  <a:txBody>
                    <a:bodyPr/>
                    <a:lstStyle/>
                    <a:p>
                      <a:pPr algn="l" fontAlgn="b"/>
                      <a:r>
                        <a:rPr lang="en-US" sz="1000" b="0" i="0" u="none" strike="noStrike" dirty="0">
                          <a:solidFill>
                            <a:srgbClr val="000000"/>
                          </a:solidFill>
                          <a:effectLst/>
                          <a:latin typeface="Calibri" panose="020F0502020204030204" pitchFamily="34" charset="0"/>
                        </a:rPr>
                        <a:t>INCL02A</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6A0"/>
                    </a:solidFill>
                  </a:tcPr>
                </a:tc>
                <a:tc>
                  <a:txBody>
                    <a:bodyPr/>
                    <a:lstStyle/>
                    <a:p>
                      <a:pPr algn="l" fontAlgn="b"/>
                      <a:r>
                        <a:rPr lang="en-US" sz="1000" b="0" i="0" u="none" strike="noStrike" dirty="0">
                          <a:solidFill>
                            <a:srgbClr val="000000"/>
                          </a:solidFill>
                          <a:effectLst/>
                          <a:latin typeface="Calibri" panose="020F0502020204030204" pitchFamily="34" charset="0"/>
                        </a:rPr>
                        <a:t>Age 18 years or greater and Less than 65 years</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6A0"/>
                    </a:solidFill>
                  </a:tcPr>
                </a:tc>
                <a:tc>
                  <a:txBody>
                    <a:bodyPr/>
                    <a:lstStyle/>
                    <a:p>
                      <a:pPr algn="l" fontAlgn="b"/>
                      <a:r>
                        <a:rPr lang="en-US" sz="1000" b="0" i="0" u="none" strike="noStrike">
                          <a:solidFill>
                            <a:srgbClr val="000000"/>
                          </a:solidFill>
                          <a:effectLst/>
                          <a:latin typeface="Calibri" panose="020F0502020204030204" pitchFamily="34" charset="0"/>
                        </a:rPr>
                        <a:t>INCLUSION</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6A0"/>
                    </a:solidFill>
                  </a:tcPr>
                </a:tc>
                <a:tc>
                  <a:txBody>
                    <a:bodyPr/>
                    <a:lstStyle/>
                    <a:p>
                      <a:pPr algn="l" fontAlgn="b"/>
                      <a:r>
                        <a:rPr lang="en-US" sz="1000" b="0" i="0" u="none" strike="noStrike">
                          <a:solidFill>
                            <a:srgbClr val="000000"/>
                          </a:solidFill>
                          <a:effectLst/>
                          <a:latin typeface="Calibri" panose="020F0502020204030204" pitchFamily="34" charset="0"/>
                        </a:rPr>
                        <a:t>Major</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6A0"/>
                    </a:solidFill>
                  </a:tcPr>
                </a:tc>
                <a:tc>
                  <a:txBody>
                    <a:bodyPr/>
                    <a:lstStyle/>
                    <a:p>
                      <a:pPr algn="r" fontAlgn="b"/>
                      <a:r>
                        <a:rPr lang="en-US" sz="1000" b="0" i="0" u="none" strike="noStrike">
                          <a:solidFill>
                            <a:srgbClr val="000000"/>
                          </a:solidFill>
                          <a:effectLst/>
                          <a:latin typeface="Calibri" panose="020F0502020204030204" pitchFamily="34" charset="0"/>
                        </a:rPr>
                        <a:t>2</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6A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8501" marR="8501" marT="85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6A0"/>
                    </a:solidFill>
                  </a:tcPr>
                </a:tc>
              </a:tr>
              <a:tr h="316364">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8501" marR="8501" marT="85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6A0"/>
                    </a:solidFill>
                  </a:tcPr>
                </a:tc>
                <a:tc>
                  <a:txBody>
                    <a:bodyPr/>
                    <a:lstStyle/>
                    <a:p>
                      <a:pPr algn="l" fontAlgn="b"/>
                      <a:r>
                        <a:rPr lang="en-US" sz="1000" b="0" i="0" u="none" strike="noStrike">
                          <a:solidFill>
                            <a:srgbClr val="000000"/>
                          </a:solidFill>
                          <a:effectLst/>
                          <a:latin typeface="Calibri" panose="020F0502020204030204" pitchFamily="34" charset="0"/>
                        </a:rPr>
                        <a:t>TI</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6A0"/>
                    </a:solidFill>
                  </a:tcPr>
                </a:tc>
                <a:tc>
                  <a:txBody>
                    <a:bodyPr/>
                    <a:lstStyle/>
                    <a:p>
                      <a:pPr algn="l" fontAlgn="b"/>
                      <a:r>
                        <a:rPr lang="en-US" sz="1000" b="0" i="0" u="none" strike="noStrike">
                          <a:solidFill>
                            <a:srgbClr val="000000"/>
                          </a:solidFill>
                          <a:effectLst/>
                          <a:latin typeface="Calibri" panose="020F0502020204030204" pitchFamily="34" charset="0"/>
                        </a:rPr>
                        <a:t>EXCL01</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6A0"/>
                    </a:solidFill>
                  </a:tcPr>
                </a:tc>
                <a:tc>
                  <a:txBody>
                    <a:bodyPr/>
                    <a:lstStyle/>
                    <a:p>
                      <a:pPr algn="l" fontAlgn="b"/>
                      <a:r>
                        <a:rPr lang="en-US" sz="1000" b="0" i="0" u="none" strike="noStrike" dirty="0">
                          <a:solidFill>
                            <a:srgbClr val="000000"/>
                          </a:solidFill>
                          <a:effectLst/>
                          <a:latin typeface="Calibri" panose="020F0502020204030204" pitchFamily="34" charset="0"/>
                        </a:rPr>
                        <a:t>Pregnant or lactating </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6A0"/>
                    </a:solidFill>
                  </a:tcPr>
                </a:tc>
                <a:tc>
                  <a:txBody>
                    <a:bodyPr/>
                    <a:lstStyle/>
                    <a:p>
                      <a:pPr algn="l" fontAlgn="b"/>
                      <a:r>
                        <a:rPr lang="en-US" sz="1000" b="0" i="0" u="none" strike="noStrike">
                          <a:solidFill>
                            <a:srgbClr val="000000"/>
                          </a:solidFill>
                          <a:effectLst/>
                          <a:latin typeface="Calibri" panose="020F0502020204030204" pitchFamily="34" charset="0"/>
                        </a:rPr>
                        <a:t>EXCLUSION</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6A0"/>
                    </a:solidFill>
                  </a:tcPr>
                </a:tc>
                <a:tc>
                  <a:txBody>
                    <a:bodyPr/>
                    <a:lstStyle/>
                    <a:p>
                      <a:pPr algn="l" fontAlgn="b"/>
                      <a:r>
                        <a:rPr lang="en-US" sz="1000" b="0" i="0" u="none" strike="noStrike" dirty="0">
                          <a:solidFill>
                            <a:srgbClr val="000000"/>
                          </a:solidFill>
                          <a:effectLst/>
                          <a:latin typeface="Calibri" panose="020F0502020204030204" pitchFamily="34" charset="0"/>
                        </a:rPr>
                        <a:t>Major</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6A0"/>
                    </a:solidFill>
                  </a:tcPr>
                </a:tc>
                <a:tc>
                  <a:txBody>
                    <a:bodyPr/>
                    <a:lstStyle/>
                    <a:p>
                      <a:pPr algn="r" fontAlgn="b"/>
                      <a:r>
                        <a:rPr lang="en-US" sz="1000" b="0" i="0" u="none" strike="noStrike" dirty="0">
                          <a:solidFill>
                            <a:srgbClr val="000000"/>
                          </a:solidFill>
                          <a:effectLst/>
                          <a:latin typeface="Calibri" panose="020F0502020204030204" pitchFamily="34" charset="0"/>
                        </a:rPr>
                        <a:t>2</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6A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8501" marR="8501" marT="85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6A0"/>
                    </a:solidFill>
                  </a:tcPr>
                </a:tc>
              </a:tr>
              <a:tr h="332181">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8501" marR="8501" marT="850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E6A0"/>
                    </a:solidFill>
                  </a:tcPr>
                </a:tc>
                <a:tc>
                  <a:txBody>
                    <a:bodyPr/>
                    <a:lstStyle/>
                    <a:p>
                      <a:pPr algn="l" fontAlgn="b"/>
                      <a:r>
                        <a:rPr lang="en-US" sz="1000" b="0" i="0" u="none" strike="noStrike">
                          <a:solidFill>
                            <a:srgbClr val="000000"/>
                          </a:solidFill>
                          <a:effectLst/>
                          <a:latin typeface="Calibri" panose="020F0502020204030204" pitchFamily="34" charset="0"/>
                        </a:rPr>
                        <a:t>TI</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E6A0"/>
                    </a:solidFill>
                  </a:tcPr>
                </a:tc>
                <a:tc>
                  <a:txBody>
                    <a:bodyPr/>
                    <a:lstStyle/>
                    <a:p>
                      <a:pPr algn="l" fontAlgn="b"/>
                      <a:r>
                        <a:rPr lang="en-US" sz="1000" b="0" i="0" u="none" strike="noStrike">
                          <a:solidFill>
                            <a:srgbClr val="000000"/>
                          </a:solidFill>
                          <a:effectLst/>
                          <a:latin typeface="Calibri" panose="020F0502020204030204" pitchFamily="34" charset="0"/>
                        </a:rPr>
                        <a:t>INCL03</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E6A0"/>
                    </a:solidFill>
                  </a:tcPr>
                </a:tc>
                <a:tc>
                  <a:txBody>
                    <a:bodyPr/>
                    <a:lstStyle/>
                    <a:p>
                      <a:pPr algn="l" fontAlgn="b"/>
                      <a:r>
                        <a:rPr lang="en-US" sz="1000" b="0" i="0" u="none" strike="noStrike">
                          <a:solidFill>
                            <a:srgbClr val="000000"/>
                          </a:solidFill>
                          <a:effectLst/>
                          <a:latin typeface="Calibri" panose="020F0502020204030204" pitchFamily="34" charset="0"/>
                        </a:rPr>
                        <a:t>Greater than 6 months use of Metformin</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E6A0"/>
                    </a:solidFill>
                  </a:tcPr>
                </a:tc>
                <a:tc>
                  <a:txBody>
                    <a:bodyPr/>
                    <a:lstStyle/>
                    <a:p>
                      <a:pPr algn="l" fontAlgn="b"/>
                      <a:r>
                        <a:rPr lang="en-US" sz="1000" b="0" i="0" u="none" strike="noStrike" dirty="0">
                          <a:solidFill>
                            <a:srgbClr val="000000"/>
                          </a:solidFill>
                          <a:effectLst/>
                          <a:latin typeface="Calibri" panose="020F0502020204030204" pitchFamily="34" charset="0"/>
                        </a:rPr>
                        <a:t>INCLUSION</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E6A0"/>
                    </a:solidFill>
                  </a:tcPr>
                </a:tc>
                <a:tc>
                  <a:txBody>
                    <a:bodyPr/>
                    <a:lstStyle/>
                    <a:p>
                      <a:pPr algn="l" fontAlgn="b"/>
                      <a:r>
                        <a:rPr lang="en-US" sz="1000" b="0" i="0" u="none" strike="noStrike">
                          <a:solidFill>
                            <a:srgbClr val="000000"/>
                          </a:solidFill>
                          <a:effectLst/>
                          <a:latin typeface="Calibri" panose="020F0502020204030204" pitchFamily="34" charset="0"/>
                        </a:rPr>
                        <a:t>Major</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E6A0"/>
                    </a:solidFill>
                  </a:tcPr>
                </a:tc>
                <a:tc>
                  <a:txBody>
                    <a:bodyPr/>
                    <a:lstStyle/>
                    <a:p>
                      <a:pPr algn="r" fontAlgn="b"/>
                      <a:r>
                        <a:rPr lang="en-US" sz="1000" b="0" i="0" u="none" strike="noStrike">
                          <a:solidFill>
                            <a:srgbClr val="000000"/>
                          </a:solidFill>
                          <a:effectLst/>
                          <a:latin typeface="Calibri" panose="020F0502020204030204" pitchFamily="34" charset="0"/>
                        </a:rPr>
                        <a:t>2</a:t>
                      </a:r>
                    </a:p>
                  </a:txBody>
                  <a:tcPr marL="8501" marR="8501" marT="85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E6A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8501" marR="8501" marT="850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E6A0"/>
                    </a:solidFill>
                  </a:tcPr>
                </a:tc>
              </a:tr>
            </a:tbl>
          </a:graphicData>
        </a:graphic>
      </p:graphicFrame>
      <p:sp>
        <p:nvSpPr>
          <p:cNvPr id="4" name="Text Placeholder 4"/>
          <p:cNvSpPr txBox="1">
            <a:spLocks/>
          </p:cNvSpPr>
          <p:nvPr/>
        </p:nvSpPr>
        <p:spPr>
          <a:xfrm>
            <a:off x="4730214" y="5480878"/>
            <a:ext cx="2813586" cy="192082"/>
          </a:xfrm>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900" dirty="0">
                <a:solidFill>
                  <a:schemeClr val="tx1">
                    <a:lumMod val="50000"/>
                    <a:lumOff val="50000"/>
                  </a:schemeClr>
                </a:solidFill>
              </a:rPr>
              <a:t>TCS confidential</a:t>
            </a:r>
          </a:p>
        </p:txBody>
      </p:sp>
      <p:sp>
        <p:nvSpPr>
          <p:cNvPr id="3" name="Oval 2"/>
          <p:cNvSpPr/>
          <p:nvPr/>
        </p:nvSpPr>
        <p:spPr>
          <a:xfrm>
            <a:off x="1543050" y="3634740"/>
            <a:ext cx="777240" cy="480060"/>
          </a:xfrm>
          <a:prstGeom prst="ellipse">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032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762" y="484430"/>
            <a:ext cx="3222308" cy="535539"/>
          </a:xfrm>
        </p:spPr>
        <p:txBody>
          <a:bodyPr wrap="square">
            <a:noAutofit/>
          </a:bodyPr>
          <a:lstStyle/>
          <a:p>
            <a:pPr algn="l"/>
            <a:r>
              <a:rPr lang="en-GB" sz="2200" dirty="0">
                <a:solidFill>
                  <a:schemeClr val="bg1"/>
                </a:solidFill>
              </a:rPr>
              <a:t>Trial Visit (TV) Domain</a:t>
            </a:r>
          </a:p>
        </p:txBody>
      </p:sp>
      <p:sp>
        <p:nvSpPr>
          <p:cNvPr id="3" name="Content Placeholder 2"/>
          <p:cNvSpPr>
            <a:spLocks noGrp="1"/>
          </p:cNvSpPr>
          <p:nvPr>
            <p:ph idx="1"/>
          </p:nvPr>
        </p:nvSpPr>
        <p:spPr>
          <a:xfrm>
            <a:off x="151094" y="1195608"/>
            <a:ext cx="4553254" cy="1219312"/>
          </a:xfrm>
        </p:spPr>
        <p:txBody>
          <a:bodyPr>
            <a:noAutofit/>
          </a:bodyPr>
          <a:lstStyle/>
          <a:p>
            <a:r>
              <a:rPr lang="en-GB" sz="1400" dirty="0" smtClean="0"/>
              <a:t>Describes the planned visits in a trial</a:t>
            </a:r>
          </a:p>
          <a:p>
            <a:r>
              <a:rPr lang="en-GB" sz="1400" dirty="0" smtClean="0"/>
              <a:t>Timing variables VISIT, VISITNUM and VISITDY describe these visits</a:t>
            </a:r>
          </a:p>
          <a:p>
            <a:r>
              <a:rPr lang="en-GB" sz="1400" dirty="0" smtClean="0"/>
              <a:t>VISIT and VISITDY permissible,  VISITNUM is Required </a:t>
            </a:r>
          </a:p>
          <a:p>
            <a:r>
              <a:rPr lang="en-GB" sz="1400" dirty="0" smtClean="0"/>
              <a:t>VISITNUM is numeric version of Visit, used for sorting</a:t>
            </a:r>
          </a:p>
        </p:txBody>
      </p:sp>
      <p:graphicFrame>
        <p:nvGraphicFramePr>
          <p:cNvPr id="6" name="Table 5"/>
          <p:cNvGraphicFramePr>
            <a:graphicFrameLocks noGrp="1"/>
          </p:cNvGraphicFramePr>
          <p:nvPr>
            <p:extLst>
              <p:ext uri="{D42A27DB-BD31-4B8C-83A1-F6EECF244321}">
                <p14:modId xmlns:p14="http://schemas.microsoft.com/office/powerpoint/2010/main" val="2702398843"/>
              </p:ext>
            </p:extLst>
          </p:nvPr>
        </p:nvGraphicFramePr>
        <p:xfrm>
          <a:off x="485512" y="2946531"/>
          <a:ext cx="8285508" cy="2589501"/>
        </p:xfrm>
        <a:graphic>
          <a:graphicData uri="http://schemas.openxmlformats.org/drawingml/2006/table">
            <a:tbl>
              <a:tblPr/>
              <a:tblGrid>
                <a:gridCol w="1333715"/>
                <a:gridCol w="1522773"/>
                <a:gridCol w="1125528"/>
                <a:gridCol w="4303492"/>
              </a:tblGrid>
              <a:tr h="102774">
                <a:tc>
                  <a:txBody>
                    <a:bodyPr/>
                    <a:lstStyle/>
                    <a:p>
                      <a:pPr marL="0" marR="0">
                        <a:lnSpc>
                          <a:spcPct val="107000"/>
                        </a:lnSpc>
                        <a:spcBef>
                          <a:spcPts val="0"/>
                        </a:spcBef>
                        <a:spcAft>
                          <a:spcPts val="0"/>
                        </a:spcAft>
                      </a:pPr>
                      <a:r>
                        <a:rPr lang="en-US" sz="1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Variable Name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10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Variable Label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10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Type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1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Description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102774">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STUDYID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Study Identifier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Unique identifier for a study.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2774">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DOMAIN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Domain Abbreviation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Two-character abbreviation for the domain, which must be TV.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0895">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VISITNUM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Visit Number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Clinical encounter number. Numeric version of VISIT can be used for sorting.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9016">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VISIT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Visit Name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Protocol-defined description of the clinical encounter. May be used in addition to VISITNUM and/or VISITDY as a text description of the clinical encounter.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0895">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VISITDY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Planned Study Day of Visit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Planned study day of VISIT. Due to its sequential nature, can be used for sorting.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9016">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ARMCD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Planned Arm Code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ARMCD is limited to 20 characters and does not have special character restrictions. If the timing of visits for a trial does not depend on which ARM a subject is in, then ARMCD should be null.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0895">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ARM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Description of Planned Arm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Name given to Arm or treatment group.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0895">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TVSTRL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Visit Start Rule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Rule describing when the visit starts, in relation to the sequence of Elements.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0895">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TVENRL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Visit End Rule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Rule describing when the visit ends, in relation to the sequence of Elements.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Rectangle 6"/>
          <p:cNvSpPr/>
          <p:nvPr/>
        </p:nvSpPr>
        <p:spPr>
          <a:xfrm>
            <a:off x="4704347" y="1134837"/>
            <a:ext cx="4211052" cy="1643527"/>
          </a:xfrm>
          <a:prstGeom prst="rect">
            <a:avLst/>
          </a:prstGeom>
        </p:spPr>
        <p:txBody>
          <a:bodyPr wrap="square">
            <a:spAutoFit/>
          </a:bodyPr>
          <a:lstStyle/>
          <a:p>
            <a:pPr marL="257175" indent="-257175">
              <a:spcBef>
                <a:spcPct val="20000"/>
              </a:spcBef>
              <a:buClr>
                <a:srgbClr val="4E84C4"/>
              </a:buClr>
              <a:buFont typeface="Wingdings" pitchFamily="2" charset="2"/>
              <a:buChar char="§"/>
            </a:pPr>
            <a:r>
              <a:rPr lang="en-GB" sz="1400" dirty="0"/>
              <a:t>1 </a:t>
            </a:r>
            <a:r>
              <a:rPr lang="en-GB" sz="1400" dirty="0">
                <a:cs typeface="Arial" pitchFamily="34" charset="0"/>
              </a:rPr>
              <a:t>record</a:t>
            </a:r>
            <a:r>
              <a:rPr lang="en-GB" sz="1400" dirty="0"/>
              <a:t> per planned visit per arm</a:t>
            </a:r>
          </a:p>
          <a:p>
            <a:pPr lvl="1">
              <a:buFont typeface="Wingdings" panose="05000000000000000000" pitchFamily="2" charset="2"/>
              <a:buChar char="ü"/>
            </a:pPr>
            <a:r>
              <a:rPr lang="en-GB" sz="1400" dirty="0">
                <a:solidFill>
                  <a:srgbClr val="000000"/>
                </a:solidFill>
              </a:rPr>
              <a:t> A </a:t>
            </a:r>
            <a:r>
              <a:rPr lang="en-GB" sz="1400" u="sng" dirty="0">
                <a:solidFill>
                  <a:srgbClr val="000000"/>
                </a:solidFill>
              </a:rPr>
              <a:t> visit</a:t>
            </a:r>
            <a:r>
              <a:rPr lang="en-GB" sz="1400" dirty="0">
                <a:solidFill>
                  <a:srgbClr val="000000"/>
                </a:solidFill>
              </a:rPr>
              <a:t> may span over several days (</a:t>
            </a:r>
            <a:r>
              <a:rPr lang="en-GB" sz="1400" dirty="0" smtClean="0">
                <a:solidFill>
                  <a:srgbClr val="000000"/>
                </a:solidFill>
              </a:rPr>
              <a:t>e.g. screening </a:t>
            </a:r>
            <a:r>
              <a:rPr lang="en-GB" sz="1400" dirty="0">
                <a:solidFill>
                  <a:srgbClr val="000000"/>
                </a:solidFill>
              </a:rPr>
              <a:t>visit)</a:t>
            </a:r>
          </a:p>
          <a:p>
            <a:pPr marL="257175" indent="-257175">
              <a:spcBef>
                <a:spcPct val="20000"/>
              </a:spcBef>
              <a:buClr>
                <a:srgbClr val="4E84C4"/>
              </a:buClr>
              <a:buFont typeface="Wingdings" pitchFamily="2" charset="2"/>
              <a:buChar char="§"/>
            </a:pPr>
            <a:r>
              <a:rPr lang="en-US" sz="1400" dirty="0"/>
              <a:t>Planned Treatment arm (ARMCD) is Expected variable</a:t>
            </a:r>
            <a:endParaRPr lang="en-GB" sz="1400" dirty="0">
              <a:solidFill>
                <a:srgbClr val="000000"/>
              </a:solidFill>
              <a:cs typeface="Arial" pitchFamily="34" charset="0"/>
            </a:endParaRPr>
          </a:p>
          <a:p>
            <a:pPr lvl="1" indent="-3175">
              <a:buFont typeface="Wingdings" panose="05000000000000000000" pitchFamily="2" charset="2"/>
              <a:buChar char="ü"/>
            </a:pPr>
            <a:r>
              <a:rPr lang="en-US" sz="1400" dirty="0">
                <a:solidFill>
                  <a:srgbClr val="000000"/>
                </a:solidFill>
              </a:rPr>
              <a:t> ARMCD is blank if schedule of visits is same for all arms</a:t>
            </a:r>
            <a:endParaRPr lang="en-GB" sz="1400" dirty="0"/>
          </a:p>
        </p:txBody>
      </p:sp>
      <p:sp>
        <p:nvSpPr>
          <p:cNvPr id="8" name="Text Placeholder 4"/>
          <p:cNvSpPr txBox="1">
            <a:spLocks/>
          </p:cNvSpPr>
          <p:nvPr/>
        </p:nvSpPr>
        <p:spPr>
          <a:xfrm>
            <a:off x="4730214" y="5479610"/>
            <a:ext cx="2813586" cy="192082"/>
          </a:xfrm>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900" dirty="0">
                <a:solidFill>
                  <a:schemeClr val="tx1">
                    <a:lumMod val="50000"/>
                    <a:lumOff val="50000"/>
                  </a:schemeClr>
                </a:solidFill>
              </a:rPr>
              <a:t>TCS confidential</a:t>
            </a:r>
          </a:p>
        </p:txBody>
      </p:sp>
    </p:spTree>
    <p:extLst>
      <p:ext uri="{BB962C8B-B14F-4D97-AF65-F5344CB8AC3E}">
        <p14:creationId xmlns:p14="http://schemas.microsoft.com/office/powerpoint/2010/main" val="24153413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70910"/>
            <a:ext cx="4382814" cy="535539"/>
          </a:xfrm>
        </p:spPr>
        <p:txBody>
          <a:bodyPr wrap="square">
            <a:noAutofit/>
          </a:bodyPr>
          <a:lstStyle/>
          <a:p>
            <a:pPr algn="l"/>
            <a:r>
              <a:rPr lang="en-GB" sz="2200" dirty="0">
                <a:solidFill>
                  <a:schemeClr val="bg1"/>
                </a:solidFill>
              </a:rPr>
              <a:t>Trial Visit (TV) Domain - Metadata</a:t>
            </a:r>
          </a:p>
        </p:txBody>
      </p:sp>
      <p:pic>
        <p:nvPicPr>
          <p:cNvPr id="4" name="Picture 3"/>
          <p:cNvPicPr>
            <a:picLocks noChangeAspect="1"/>
          </p:cNvPicPr>
          <p:nvPr/>
        </p:nvPicPr>
        <p:blipFill>
          <a:blip r:embed="rId3"/>
          <a:stretch>
            <a:fillRect/>
          </a:stretch>
        </p:blipFill>
        <p:spPr>
          <a:xfrm>
            <a:off x="385021" y="1321762"/>
            <a:ext cx="8289758" cy="4103988"/>
          </a:xfrm>
          <a:prstGeom prst="rect">
            <a:avLst/>
          </a:prstGeom>
          <a:ln>
            <a:solidFill>
              <a:schemeClr val="tx2">
                <a:lumMod val="50000"/>
              </a:schemeClr>
            </a:solidFill>
          </a:ln>
        </p:spPr>
      </p:pic>
      <p:sp>
        <p:nvSpPr>
          <p:cNvPr id="5" name="Text Placeholder 4"/>
          <p:cNvSpPr txBox="1">
            <a:spLocks/>
          </p:cNvSpPr>
          <p:nvPr/>
        </p:nvSpPr>
        <p:spPr>
          <a:xfrm>
            <a:off x="4730214" y="5479613"/>
            <a:ext cx="2813586" cy="192082"/>
          </a:xfrm>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900" dirty="0">
                <a:solidFill>
                  <a:schemeClr val="tx1">
                    <a:lumMod val="50000"/>
                    <a:lumOff val="50000"/>
                  </a:schemeClr>
                </a:solidFill>
              </a:rPr>
              <a:t>TCS confidential</a:t>
            </a:r>
          </a:p>
        </p:txBody>
      </p:sp>
    </p:spTree>
    <p:extLst>
      <p:ext uri="{BB962C8B-B14F-4D97-AF65-F5344CB8AC3E}">
        <p14:creationId xmlns:p14="http://schemas.microsoft.com/office/powerpoint/2010/main" val="3476948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0520"/>
            <a:ext cx="8511639" cy="535539"/>
          </a:xfrm>
        </p:spPr>
        <p:txBody>
          <a:bodyPr wrap="square">
            <a:noAutofit/>
          </a:bodyPr>
          <a:lstStyle/>
          <a:p>
            <a:pPr algn="l"/>
            <a:r>
              <a:rPr lang="en-GB" sz="2200" dirty="0">
                <a:solidFill>
                  <a:schemeClr val="bg1"/>
                </a:solidFill>
              </a:rPr>
              <a:t>Trial Visit (TV) Domain - Implementation</a:t>
            </a:r>
          </a:p>
        </p:txBody>
      </p:sp>
      <p:graphicFrame>
        <p:nvGraphicFramePr>
          <p:cNvPr id="5" name="Table 4"/>
          <p:cNvGraphicFramePr>
            <a:graphicFrameLocks noGrp="1"/>
          </p:cNvGraphicFramePr>
          <p:nvPr>
            <p:extLst>
              <p:ext uri="{D42A27DB-BD31-4B8C-83A1-F6EECF244321}">
                <p14:modId xmlns:p14="http://schemas.microsoft.com/office/powerpoint/2010/main" val="1251574342"/>
              </p:ext>
            </p:extLst>
          </p:nvPr>
        </p:nvGraphicFramePr>
        <p:xfrm>
          <a:off x="403762" y="1372891"/>
          <a:ext cx="8126627" cy="4076758"/>
        </p:xfrm>
        <a:graphic>
          <a:graphicData uri="http://schemas.openxmlformats.org/drawingml/2006/table">
            <a:tbl>
              <a:tblPr/>
              <a:tblGrid>
                <a:gridCol w="863337"/>
                <a:gridCol w="600582"/>
                <a:gridCol w="719109"/>
                <a:gridCol w="1010693"/>
                <a:gridCol w="600582"/>
                <a:gridCol w="2089525"/>
                <a:gridCol w="2242799"/>
              </a:tblGrid>
              <a:tr h="324958">
                <a:tc>
                  <a:txBody>
                    <a:bodyPr/>
                    <a:lstStyle/>
                    <a:p>
                      <a:pPr algn="l" rtl="0" fontAlgn="b"/>
                      <a:r>
                        <a:rPr lang="en-US" sz="1000" b="1" i="0" u="none" strike="noStrike" dirty="0">
                          <a:solidFill>
                            <a:srgbClr val="000000"/>
                          </a:solidFill>
                          <a:effectLst/>
                          <a:latin typeface="Times New Roman" panose="02020603050405020304" pitchFamily="18" charset="0"/>
                        </a:rPr>
                        <a:t>STUDYID </a:t>
                      </a:r>
                    </a:p>
                  </a:txBody>
                  <a:tcPr marL="8198" marR="8198" marT="819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rtl="0" fontAlgn="b"/>
                      <a:r>
                        <a:rPr lang="en-US" sz="1000" b="1" i="0" u="none" strike="noStrike">
                          <a:solidFill>
                            <a:srgbClr val="000000"/>
                          </a:solidFill>
                          <a:effectLst/>
                          <a:latin typeface="Times New Roman" panose="02020603050405020304" pitchFamily="18" charset="0"/>
                        </a:rPr>
                        <a:t>DOMAIN </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rtl="0" fontAlgn="b"/>
                      <a:r>
                        <a:rPr lang="en-US" sz="1000" b="1" i="0" u="none" strike="noStrike">
                          <a:solidFill>
                            <a:srgbClr val="000000"/>
                          </a:solidFill>
                          <a:effectLst/>
                          <a:latin typeface="Times New Roman" panose="02020603050405020304" pitchFamily="18" charset="0"/>
                        </a:rPr>
                        <a:t>VISITNUM </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rtl="0" fontAlgn="b"/>
                      <a:r>
                        <a:rPr lang="en-US" sz="1000" b="1" i="0" u="none" strike="noStrike">
                          <a:solidFill>
                            <a:srgbClr val="000000"/>
                          </a:solidFill>
                          <a:effectLst/>
                          <a:latin typeface="Times New Roman" panose="02020603050405020304" pitchFamily="18" charset="0"/>
                        </a:rPr>
                        <a:t>VISIT </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rtl="0" fontAlgn="b"/>
                      <a:r>
                        <a:rPr lang="en-US" sz="1000" b="1" i="0" u="none" strike="noStrike">
                          <a:solidFill>
                            <a:srgbClr val="000000"/>
                          </a:solidFill>
                          <a:effectLst/>
                          <a:latin typeface="Times New Roman" panose="02020603050405020304" pitchFamily="18" charset="0"/>
                        </a:rPr>
                        <a:t>VISITDY </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rtl="0" fontAlgn="b"/>
                      <a:r>
                        <a:rPr lang="en-US" sz="1000" b="1" i="0" u="none" strike="noStrike">
                          <a:solidFill>
                            <a:srgbClr val="000000"/>
                          </a:solidFill>
                          <a:effectLst/>
                          <a:latin typeface="Times New Roman" panose="02020603050405020304" pitchFamily="18" charset="0"/>
                        </a:rPr>
                        <a:t>TVSTRL </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rtl="0" fontAlgn="b"/>
                      <a:r>
                        <a:rPr lang="en-US" sz="1000" b="1" i="0" u="none" strike="noStrike" dirty="0">
                          <a:solidFill>
                            <a:srgbClr val="000000"/>
                          </a:solidFill>
                          <a:effectLst/>
                          <a:latin typeface="Times New Roman" panose="02020603050405020304" pitchFamily="18" charset="0"/>
                        </a:rPr>
                        <a:t>TVENRL </a:t>
                      </a:r>
                    </a:p>
                  </a:txBody>
                  <a:tcPr marL="8198" marR="8198" marT="819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393889">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8198" marR="8198" marT="819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TV</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100</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Screening</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Start of screening period 28 days prior to day 1</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 day prior to Day 1</a:t>
                      </a:r>
                    </a:p>
                  </a:txBody>
                  <a:tcPr marL="8198" marR="8198" marT="819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6945">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8198" marR="8198" marT="819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TV</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200</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Day 1</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First day of intake of study drug</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198" marR="8198" marT="819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6945">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8198" marR="8198" marT="819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TV</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300</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Week 1</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 week after start of study drug</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198" marR="8198" marT="819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6945">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8198" marR="8198" marT="819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TV</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400</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Week 2</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14</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2 weeks after start of study drug</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198" marR="8198" marT="819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6945">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8198" marR="8198" marT="819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TV</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500</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Week 3</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21</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3 weeks after start of study drug</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198" marR="8198" marT="819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6945">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8198" marR="8198" marT="819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TV</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600</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Week 4</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28</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4 weeks after start of study drug</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198" marR="8198" marT="819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6945">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8198" marR="8198" marT="819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TV</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700</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Week 5</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35</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5 weeks after start of study drug</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198" marR="8198" marT="819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6945">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8198" marR="8198" marT="819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TV</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800</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Week 6</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42</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6 weeks after start of study drug</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198" marR="8198" marT="819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6945">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8198" marR="8198" marT="819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TV</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900</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Week 7</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49</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7 weeks after start of study drug</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198" marR="8198" marT="819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6945">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8198" marR="8198" marT="819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TV</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1000</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Week 8</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56</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8 weeks after start of study drug</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198" marR="8198" marT="819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6945">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8198" marR="8198" marT="819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TV</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1100</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Week 9</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63</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9 weeks after start of study drug</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198" marR="8198" marT="819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6945">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8198" marR="8198" marT="819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TV</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1200</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Week 10</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70</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10 weeks after start of study drug</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198" marR="8198" marT="819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6945">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8198" marR="8198" marT="819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TV</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1300</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Week 11</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77</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11 weeks after start of study drug</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198" marR="8198" marT="819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6945">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8198" marR="8198" marT="819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TV</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1400</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Week 12</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84</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12 weeks after start of study drug</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198" marR="8198" marT="819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6945">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8198" marR="8198" marT="819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TV</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1500</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Week 13</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91</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13 weeks after start of study drug</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198" marR="8198" marT="819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6945">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8198" marR="8198" marT="819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TV</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1600</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End of Treatment</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98</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14 weeks after start of study drug</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8198" marR="8198" marT="819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03736">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8198" marR="8198" marT="8198"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TV</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1700</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Post Treatment Follow-up</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endParaRPr lang="en-US" sz="1000" b="0" i="0" u="none" strike="noStrike" dirty="0">
                        <a:solidFill>
                          <a:srgbClr val="000000"/>
                        </a:solidFill>
                        <a:effectLst/>
                        <a:latin typeface="Calibri" panose="020F0502020204030204" pitchFamily="34" charset="0"/>
                      </a:endParaRP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rgbClr val="000000"/>
                          </a:solidFill>
                          <a:effectLst/>
                          <a:latin typeface="Calibri" panose="020F0502020204030204" pitchFamily="34" charset="0"/>
                        </a:rPr>
                        <a:t>28 days post End of treatment</a:t>
                      </a:r>
                    </a:p>
                  </a:txBody>
                  <a:tcPr marL="8198" marR="8198" marT="81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8198" marR="8198" marT="8198"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Text Placeholder 4"/>
          <p:cNvSpPr txBox="1">
            <a:spLocks/>
          </p:cNvSpPr>
          <p:nvPr/>
        </p:nvSpPr>
        <p:spPr>
          <a:xfrm>
            <a:off x="4730214" y="5462348"/>
            <a:ext cx="2813586" cy="192082"/>
          </a:xfrm>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1000" dirty="0">
                <a:solidFill>
                  <a:schemeClr val="tx1">
                    <a:lumMod val="50000"/>
                    <a:lumOff val="50000"/>
                  </a:schemeClr>
                </a:solidFill>
              </a:rPr>
              <a:t>TCS </a:t>
            </a:r>
            <a:r>
              <a:rPr lang="en-US" sz="900" dirty="0">
                <a:solidFill>
                  <a:schemeClr val="tx1">
                    <a:lumMod val="50000"/>
                    <a:lumOff val="50000"/>
                  </a:schemeClr>
                </a:solidFill>
              </a:rPr>
              <a:t>confidential</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14206349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8236"/>
            <a:ext cx="6617146" cy="535539"/>
          </a:xfrm>
        </p:spPr>
        <p:txBody>
          <a:bodyPr wrap="square">
            <a:noAutofit/>
          </a:bodyPr>
          <a:lstStyle/>
          <a:p>
            <a:pPr algn="l"/>
            <a:r>
              <a:rPr lang="en-US" sz="2200" dirty="0">
                <a:solidFill>
                  <a:schemeClr val="bg1"/>
                </a:solidFill>
              </a:rPr>
              <a:t>Our example study design – Arms, Elements and Epoch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9891337"/>
              </p:ext>
            </p:extLst>
          </p:nvPr>
        </p:nvGraphicFramePr>
        <p:xfrm>
          <a:off x="1407695" y="1799639"/>
          <a:ext cx="4812631" cy="25386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ight Arrow 4"/>
          <p:cNvSpPr/>
          <p:nvPr/>
        </p:nvSpPr>
        <p:spPr>
          <a:xfrm>
            <a:off x="132346" y="2750132"/>
            <a:ext cx="1046748" cy="433137"/>
          </a:xfrm>
          <a:prstGeom prst="rightArrow">
            <a:avLst/>
          </a:prstGeom>
          <a:solidFill>
            <a:schemeClr val="accent3">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ARM A</a:t>
            </a:r>
          </a:p>
        </p:txBody>
      </p:sp>
      <p:sp>
        <p:nvSpPr>
          <p:cNvPr id="7" name="Right Arrow 6"/>
          <p:cNvSpPr/>
          <p:nvPr/>
        </p:nvSpPr>
        <p:spPr>
          <a:xfrm>
            <a:off x="128330" y="3576297"/>
            <a:ext cx="1046748" cy="433137"/>
          </a:xfrm>
          <a:prstGeom prst="rightArrow">
            <a:avLst/>
          </a:prstGeom>
          <a:solidFill>
            <a:srgbClr val="D6492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ARM P</a:t>
            </a:r>
          </a:p>
        </p:txBody>
      </p:sp>
      <p:sp>
        <p:nvSpPr>
          <p:cNvPr id="6" name="Line Callout 2 5"/>
          <p:cNvSpPr/>
          <p:nvPr/>
        </p:nvSpPr>
        <p:spPr>
          <a:xfrm>
            <a:off x="4283242" y="1299406"/>
            <a:ext cx="1696453" cy="360947"/>
          </a:xfrm>
          <a:prstGeom prst="borderCallout2">
            <a:avLst/>
          </a:prstGeom>
          <a:solidFill>
            <a:srgbClr val="6DCFF6"/>
          </a:solidFill>
          <a:ln w="952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Epochs</a:t>
            </a:r>
          </a:p>
        </p:txBody>
      </p:sp>
      <p:sp>
        <p:nvSpPr>
          <p:cNvPr id="9" name="Rectangle 8"/>
          <p:cNvSpPr/>
          <p:nvPr/>
        </p:nvSpPr>
        <p:spPr>
          <a:xfrm>
            <a:off x="6220325" y="1929757"/>
            <a:ext cx="2865564" cy="2997744"/>
          </a:xfrm>
          <a:prstGeom prst="rect">
            <a:avLst/>
          </a:prstGeom>
        </p:spPr>
        <p:txBody>
          <a:bodyPr wrap="square">
            <a:spAutoFit/>
          </a:bodyPr>
          <a:lstStyle/>
          <a:p>
            <a:pPr marL="257175" indent="-257175">
              <a:spcBef>
                <a:spcPct val="20000"/>
              </a:spcBef>
              <a:buClr>
                <a:srgbClr val="4E84C4"/>
              </a:buClr>
              <a:buFont typeface="Wingdings" pitchFamily="2" charset="2"/>
              <a:buChar char="§"/>
            </a:pPr>
            <a:r>
              <a:rPr lang="en-US" sz="1600" dirty="0"/>
              <a:t>Columns shown with large rectangles  are epochs. 3 epochs</a:t>
            </a:r>
          </a:p>
          <a:p>
            <a:pPr marL="257175" indent="-257175">
              <a:spcBef>
                <a:spcPct val="20000"/>
              </a:spcBef>
              <a:buClr>
                <a:srgbClr val="4E84C4"/>
              </a:buClr>
              <a:buFont typeface="Wingdings" pitchFamily="2" charset="2"/>
              <a:buChar char="§"/>
            </a:pPr>
            <a:r>
              <a:rPr lang="en-US" sz="1600" dirty="0"/>
              <a:t>We have 2 Arms; Arm A and Arm P; An Arm is a planned sequence of Elements within Epochs, and is often referred to as a treatment group.</a:t>
            </a:r>
          </a:p>
          <a:p>
            <a:pPr marL="257175" indent="-257175">
              <a:spcBef>
                <a:spcPct val="20000"/>
              </a:spcBef>
              <a:buClr>
                <a:srgbClr val="4E84C4"/>
              </a:buClr>
              <a:buFont typeface="Wingdings" pitchFamily="2" charset="2"/>
              <a:buChar char="§"/>
            </a:pPr>
            <a:r>
              <a:rPr lang="en-US" sz="1600" dirty="0"/>
              <a:t>We have 4 Elements; Screening, Treatment A, Placebo and Follow-up</a:t>
            </a:r>
          </a:p>
        </p:txBody>
      </p:sp>
      <p:sp>
        <p:nvSpPr>
          <p:cNvPr id="10" name="Line Callout 2 9"/>
          <p:cNvSpPr/>
          <p:nvPr/>
        </p:nvSpPr>
        <p:spPr>
          <a:xfrm>
            <a:off x="290757" y="1941789"/>
            <a:ext cx="721895" cy="575335"/>
          </a:xfrm>
          <a:prstGeom prst="borderCallout2">
            <a:avLst>
              <a:gd name="adj1" fmla="val 18750"/>
              <a:gd name="adj2" fmla="val -8333"/>
              <a:gd name="adj3" fmla="val 158862"/>
              <a:gd name="adj4" fmla="val -28334"/>
              <a:gd name="adj5" fmla="val 298620"/>
              <a:gd name="adj6" fmla="val -25000"/>
            </a:avLst>
          </a:prstGeom>
          <a:solidFill>
            <a:srgbClr val="6DCFF6"/>
          </a:solidFill>
          <a:ln w="952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ARMS</a:t>
            </a:r>
          </a:p>
        </p:txBody>
      </p:sp>
      <p:sp>
        <p:nvSpPr>
          <p:cNvPr id="11" name="Line Callout 2 10"/>
          <p:cNvSpPr/>
          <p:nvPr/>
        </p:nvSpPr>
        <p:spPr>
          <a:xfrm>
            <a:off x="2430380" y="4771444"/>
            <a:ext cx="1383630" cy="385011"/>
          </a:xfrm>
          <a:prstGeom prst="borderCallout2">
            <a:avLst>
              <a:gd name="adj1" fmla="val 18750"/>
              <a:gd name="adj2" fmla="val -8333"/>
              <a:gd name="adj3" fmla="val -414032"/>
              <a:gd name="adj4" fmla="val 67220"/>
              <a:gd name="adj5" fmla="val -176287"/>
              <a:gd name="adj6" fmla="val -29992"/>
            </a:avLst>
          </a:prstGeom>
          <a:solidFill>
            <a:srgbClr val="6DCFF6"/>
          </a:solidFill>
          <a:ln w="952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Elements</a:t>
            </a:r>
          </a:p>
        </p:txBody>
      </p:sp>
      <p:sp>
        <p:nvSpPr>
          <p:cNvPr id="12" name="Text Placeholder 4"/>
          <p:cNvSpPr txBox="1">
            <a:spLocks/>
          </p:cNvSpPr>
          <p:nvPr/>
        </p:nvSpPr>
        <p:spPr>
          <a:xfrm>
            <a:off x="4730214" y="5497116"/>
            <a:ext cx="2813586" cy="192082"/>
          </a:xfrm>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900" dirty="0">
                <a:solidFill>
                  <a:schemeClr val="tx1">
                    <a:lumMod val="50000"/>
                    <a:lumOff val="50000"/>
                  </a:schemeClr>
                </a:solidFill>
              </a:rPr>
              <a:t>TCS confidential</a:t>
            </a:r>
          </a:p>
        </p:txBody>
      </p:sp>
    </p:spTree>
    <p:extLst>
      <p:ext uri="{BB962C8B-B14F-4D97-AF65-F5344CB8AC3E}">
        <p14:creationId xmlns:p14="http://schemas.microsoft.com/office/powerpoint/2010/main" val="55393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repeatCount="indefinite" fill="hold" grpId="0" nodeType="clickEffect">
                                  <p:stCondLst>
                                    <p:cond delay="0"/>
                                  </p:stCondLst>
                                  <p:endCondLst>
                                    <p:cond evt="onNext" delay="0">
                                      <p:tgtEl>
                                        <p:sldTgt/>
                                      </p:tgtEl>
                                    </p:cond>
                                  </p:endCondLst>
                                  <p:childTnLst>
                                    <p:animClr clrSpc="hsl" dir="cw">
                                      <p:cBhvr override="childStyle">
                                        <p:cTn id="6" dur="2000" fill="hold"/>
                                        <p:tgtEl>
                                          <p:spTgt spid="4">
                                            <p:graphicEl>
                                              <a:dgm id="{C0457E12-B1AF-40D3-843C-8F2EC64CA89E}"/>
                                            </p:graphicEl>
                                          </p:spTgt>
                                        </p:tgtEl>
                                        <p:attrNameLst>
                                          <p:attrName>style.color</p:attrName>
                                        </p:attrNameLst>
                                      </p:cBhvr>
                                      <p:by>
                                        <p:hsl h="0" s="-12549" l="-25098"/>
                                      </p:by>
                                    </p:animClr>
                                    <p:animClr clrSpc="hsl" dir="cw">
                                      <p:cBhvr>
                                        <p:cTn id="7" dur="2000" fill="hold"/>
                                        <p:tgtEl>
                                          <p:spTgt spid="4">
                                            <p:graphicEl>
                                              <a:dgm id="{C0457E12-B1AF-40D3-843C-8F2EC64CA89E}"/>
                                            </p:graphicEl>
                                          </p:spTgt>
                                        </p:tgtEl>
                                        <p:attrNameLst>
                                          <p:attrName>fillcolor</p:attrName>
                                        </p:attrNameLst>
                                      </p:cBhvr>
                                      <p:by>
                                        <p:hsl h="0" s="-12549" l="-25098"/>
                                      </p:by>
                                    </p:animClr>
                                    <p:animClr clrSpc="hsl" dir="cw">
                                      <p:cBhvr>
                                        <p:cTn id="8" dur="2000" fill="hold"/>
                                        <p:tgtEl>
                                          <p:spTgt spid="4">
                                            <p:graphicEl>
                                              <a:dgm id="{C0457E12-B1AF-40D3-843C-8F2EC64CA89E}"/>
                                            </p:graphicEl>
                                          </p:spTgt>
                                        </p:tgtEl>
                                        <p:attrNameLst>
                                          <p:attrName>stroke.color</p:attrName>
                                        </p:attrNameLst>
                                      </p:cBhvr>
                                      <p:by>
                                        <p:hsl h="0" s="-12549" l="-25098"/>
                                      </p:by>
                                    </p:animClr>
                                    <p:set>
                                      <p:cBhvr>
                                        <p:cTn id="9" dur="2000" fill="hold"/>
                                        <p:tgtEl>
                                          <p:spTgt spid="4">
                                            <p:graphicEl>
                                              <a:dgm id="{C0457E12-B1AF-40D3-843C-8F2EC64CA89E}"/>
                                            </p:graphicEl>
                                          </p:spTgt>
                                        </p:tgtEl>
                                        <p:attrNameLst>
                                          <p:attrName>fill.type</p:attrName>
                                        </p:attrNameLst>
                                      </p:cBhvr>
                                      <p:to>
                                        <p:strVal val="solid"/>
                                      </p:to>
                                    </p:set>
                                  </p:childTnLst>
                                </p:cTn>
                              </p:par>
                              <p:par>
                                <p:cTn id="10" presetID="24" presetClass="emph" presetSubtype="0" repeatCount="indefinite" fill="hold" grpId="0" nodeType="withEffect">
                                  <p:stCondLst>
                                    <p:cond delay="0"/>
                                  </p:stCondLst>
                                  <p:endCondLst>
                                    <p:cond evt="onNext" delay="0">
                                      <p:tgtEl>
                                        <p:sldTgt/>
                                      </p:tgtEl>
                                    </p:cond>
                                  </p:endCondLst>
                                  <p:childTnLst>
                                    <p:animClr clrSpc="hsl" dir="cw">
                                      <p:cBhvr override="childStyle">
                                        <p:cTn id="11" dur="2000" fill="hold"/>
                                        <p:tgtEl>
                                          <p:spTgt spid="4">
                                            <p:graphicEl>
                                              <a:dgm id="{F6998AD7-9F95-448B-81F1-8E97A28F0EA9}"/>
                                            </p:graphicEl>
                                          </p:spTgt>
                                        </p:tgtEl>
                                        <p:attrNameLst>
                                          <p:attrName>style.color</p:attrName>
                                        </p:attrNameLst>
                                      </p:cBhvr>
                                      <p:by>
                                        <p:hsl h="0" s="-12549" l="-25098"/>
                                      </p:by>
                                    </p:animClr>
                                    <p:animClr clrSpc="hsl" dir="cw">
                                      <p:cBhvr>
                                        <p:cTn id="12" dur="2000" fill="hold"/>
                                        <p:tgtEl>
                                          <p:spTgt spid="4">
                                            <p:graphicEl>
                                              <a:dgm id="{F6998AD7-9F95-448B-81F1-8E97A28F0EA9}"/>
                                            </p:graphicEl>
                                          </p:spTgt>
                                        </p:tgtEl>
                                        <p:attrNameLst>
                                          <p:attrName>fillcolor</p:attrName>
                                        </p:attrNameLst>
                                      </p:cBhvr>
                                      <p:by>
                                        <p:hsl h="0" s="-12549" l="-25098"/>
                                      </p:by>
                                    </p:animClr>
                                    <p:animClr clrSpc="hsl" dir="cw">
                                      <p:cBhvr>
                                        <p:cTn id="13" dur="2000" fill="hold"/>
                                        <p:tgtEl>
                                          <p:spTgt spid="4">
                                            <p:graphicEl>
                                              <a:dgm id="{F6998AD7-9F95-448B-81F1-8E97A28F0EA9}"/>
                                            </p:graphicEl>
                                          </p:spTgt>
                                        </p:tgtEl>
                                        <p:attrNameLst>
                                          <p:attrName>stroke.color</p:attrName>
                                        </p:attrNameLst>
                                      </p:cBhvr>
                                      <p:by>
                                        <p:hsl h="0" s="-12549" l="-25098"/>
                                      </p:by>
                                    </p:animClr>
                                    <p:set>
                                      <p:cBhvr>
                                        <p:cTn id="14" dur="2000" fill="hold"/>
                                        <p:tgtEl>
                                          <p:spTgt spid="4">
                                            <p:graphicEl>
                                              <a:dgm id="{F6998AD7-9F95-448B-81F1-8E97A28F0EA9}"/>
                                            </p:graphicEl>
                                          </p:spTgt>
                                        </p:tgtEl>
                                        <p:attrNameLst>
                                          <p:attrName>fill.type</p:attrName>
                                        </p:attrNameLst>
                                      </p:cBhvr>
                                      <p:to>
                                        <p:strVal val="solid"/>
                                      </p:to>
                                    </p:set>
                                  </p:childTnLst>
                                </p:cTn>
                              </p:par>
                              <p:par>
                                <p:cTn id="15" presetID="24" presetClass="emph" presetSubtype="0" repeatCount="indefinite" fill="hold" grpId="0" nodeType="withEffect">
                                  <p:stCondLst>
                                    <p:cond delay="0"/>
                                  </p:stCondLst>
                                  <p:endCondLst>
                                    <p:cond evt="onNext" delay="0">
                                      <p:tgtEl>
                                        <p:sldTgt/>
                                      </p:tgtEl>
                                    </p:cond>
                                  </p:endCondLst>
                                  <p:childTnLst>
                                    <p:animClr clrSpc="hsl" dir="cw">
                                      <p:cBhvr override="childStyle">
                                        <p:cTn id="16" dur="2000" fill="hold"/>
                                        <p:tgtEl>
                                          <p:spTgt spid="4">
                                            <p:graphicEl>
                                              <a:dgm id="{252C726D-790A-4115-A54C-675144EB0879}"/>
                                            </p:graphicEl>
                                          </p:spTgt>
                                        </p:tgtEl>
                                        <p:attrNameLst>
                                          <p:attrName>style.color</p:attrName>
                                        </p:attrNameLst>
                                      </p:cBhvr>
                                      <p:by>
                                        <p:hsl h="0" s="-12549" l="-25098"/>
                                      </p:by>
                                    </p:animClr>
                                    <p:animClr clrSpc="hsl" dir="cw">
                                      <p:cBhvr>
                                        <p:cTn id="17" dur="2000" fill="hold"/>
                                        <p:tgtEl>
                                          <p:spTgt spid="4">
                                            <p:graphicEl>
                                              <a:dgm id="{252C726D-790A-4115-A54C-675144EB0879}"/>
                                            </p:graphicEl>
                                          </p:spTgt>
                                        </p:tgtEl>
                                        <p:attrNameLst>
                                          <p:attrName>fillcolor</p:attrName>
                                        </p:attrNameLst>
                                      </p:cBhvr>
                                      <p:by>
                                        <p:hsl h="0" s="-12549" l="-25098"/>
                                      </p:by>
                                    </p:animClr>
                                    <p:animClr clrSpc="hsl" dir="cw">
                                      <p:cBhvr>
                                        <p:cTn id="18" dur="2000" fill="hold"/>
                                        <p:tgtEl>
                                          <p:spTgt spid="4">
                                            <p:graphicEl>
                                              <a:dgm id="{252C726D-790A-4115-A54C-675144EB0879}"/>
                                            </p:graphicEl>
                                          </p:spTgt>
                                        </p:tgtEl>
                                        <p:attrNameLst>
                                          <p:attrName>stroke.color</p:attrName>
                                        </p:attrNameLst>
                                      </p:cBhvr>
                                      <p:by>
                                        <p:hsl h="0" s="-12549" l="-25098"/>
                                      </p:by>
                                    </p:animClr>
                                    <p:set>
                                      <p:cBhvr>
                                        <p:cTn id="19" dur="2000" fill="hold"/>
                                        <p:tgtEl>
                                          <p:spTgt spid="4">
                                            <p:graphicEl>
                                              <a:dgm id="{252C726D-790A-4115-A54C-675144EB0879}"/>
                                            </p:graphicEl>
                                          </p:spTgt>
                                        </p:tgtEl>
                                        <p:attrNameLst>
                                          <p:attrName>fill.type</p:attrName>
                                        </p:attrNameLst>
                                      </p:cBhvr>
                                      <p:to>
                                        <p:strVal val="solid"/>
                                      </p:to>
                                    </p:set>
                                  </p:childTnLst>
                                </p:cTn>
                              </p:par>
                              <p:par>
                                <p:cTn id="20" presetID="1"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9" dur="1000" autoRev="1" fill="remove"/>
                                        <p:tgtEl>
                                          <p:spTgt spid="5"/>
                                        </p:tgtEl>
                                        <p:attrNameLst>
                                          <p:attrName>style.color</p:attrName>
                                        </p:attrNameLst>
                                      </p:cBhvr>
                                      <p:to>
                                        <a:schemeClr val="bg1"/>
                                      </p:to>
                                    </p:animClr>
                                    <p:animClr clrSpc="rgb" dir="cw">
                                      <p:cBhvr>
                                        <p:cTn id="30" dur="1000" autoRev="1" fill="remove"/>
                                        <p:tgtEl>
                                          <p:spTgt spid="5"/>
                                        </p:tgtEl>
                                        <p:attrNameLst>
                                          <p:attrName>fillcolor</p:attrName>
                                        </p:attrNameLst>
                                      </p:cBhvr>
                                      <p:to>
                                        <a:schemeClr val="bg1"/>
                                      </p:to>
                                    </p:animClr>
                                    <p:set>
                                      <p:cBhvr>
                                        <p:cTn id="31" dur="1000" autoRev="1" fill="remove"/>
                                        <p:tgtEl>
                                          <p:spTgt spid="5"/>
                                        </p:tgtEl>
                                        <p:attrNameLst>
                                          <p:attrName>fill.type</p:attrName>
                                        </p:attrNameLst>
                                      </p:cBhvr>
                                      <p:to>
                                        <p:strVal val="solid"/>
                                      </p:to>
                                    </p:set>
                                    <p:set>
                                      <p:cBhvr>
                                        <p:cTn id="32" dur="1000" autoRev="1" fill="remove"/>
                                        <p:tgtEl>
                                          <p:spTgt spid="5"/>
                                        </p:tgtEl>
                                        <p:attrNameLst>
                                          <p:attrName>fill.on</p:attrName>
                                        </p:attrNameLst>
                                      </p:cBhvr>
                                      <p:to>
                                        <p:strVal val="true"/>
                                      </p:to>
                                    </p:set>
                                  </p:childTnLst>
                                </p:cTn>
                              </p:par>
                              <p:par>
                                <p:cTn id="33"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34" dur="1000" autoRev="1" fill="remove"/>
                                        <p:tgtEl>
                                          <p:spTgt spid="7"/>
                                        </p:tgtEl>
                                        <p:attrNameLst>
                                          <p:attrName>style.color</p:attrName>
                                        </p:attrNameLst>
                                      </p:cBhvr>
                                      <p:to>
                                        <a:schemeClr val="bg1"/>
                                      </p:to>
                                    </p:animClr>
                                    <p:animClr clrSpc="rgb" dir="cw">
                                      <p:cBhvr>
                                        <p:cTn id="35" dur="1000" autoRev="1" fill="remove"/>
                                        <p:tgtEl>
                                          <p:spTgt spid="7"/>
                                        </p:tgtEl>
                                        <p:attrNameLst>
                                          <p:attrName>fillcolor</p:attrName>
                                        </p:attrNameLst>
                                      </p:cBhvr>
                                      <p:to>
                                        <a:schemeClr val="bg1"/>
                                      </p:to>
                                    </p:animClr>
                                    <p:set>
                                      <p:cBhvr>
                                        <p:cTn id="36" dur="1000" autoRev="1" fill="remove"/>
                                        <p:tgtEl>
                                          <p:spTgt spid="7"/>
                                        </p:tgtEl>
                                        <p:attrNameLst>
                                          <p:attrName>fill.type</p:attrName>
                                        </p:attrNameLst>
                                      </p:cBhvr>
                                      <p:to>
                                        <p:strVal val="solid"/>
                                      </p:to>
                                    </p:set>
                                    <p:set>
                                      <p:cBhvr>
                                        <p:cTn id="37" dur="1000" autoRev="1" fill="remove"/>
                                        <p:tgtEl>
                                          <p:spTgt spid="7"/>
                                        </p:tgtEl>
                                        <p:attrNameLst>
                                          <p:attrName>fill.on</p:attrName>
                                        </p:attrNameLst>
                                      </p:cBhvr>
                                      <p:to>
                                        <p:strVal val="true"/>
                                      </p:to>
                                    </p:set>
                                  </p:childTnLst>
                                </p:cTn>
                              </p:par>
                              <p:par>
                                <p:cTn id="38" presetID="1"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4" presetClass="emph" presetSubtype="0" repeatCount="indefinite" fill="hold" grpId="0" nodeType="clickEffect">
                                  <p:stCondLst>
                                    <p:cond delay="0"/>
                                  </p:stCondLst>
                                  <p:endCondLst>
                                    <p:cond evt="onNext" delay="0">
                                      <p:tgtEl>
                                        <p:sldTgt/>
                                      </p:tgtEl>
                                    </p:cond>
                                  </p:endCondLst>
                                  <p:childTnLst>
                                    <p:animClr clrSpc="hsl" dir="cw">
                                      <p:cBhvr override="childStyle">
                                        <p:cTn id="47" dur="2000" fill="hold"/>
                                        <p:tgtEl>
                                          <p:spTgt spid="4">
                                            <p:graphicEl>
                                              <a:dgm id="{AD9ED456-1D31-4CC2-8ECD-1D95A8F407D0}"/>
                                            </p:graphicEl>
                                          </p:spTgt>
                                        </p:tgtEl>
                                        <p:attrNameLst>
                                          <p:attrName>style.color</p:attrName>
                                        </p:attrNameLst>
                                      </p:cBhvr>
                                      <p:by>
                                        <p:hsl h="0" s="-12549" l="-25098"/>
                                      </p:by>
                                    </p:animClr>
                                    <p:animClr clrSpc="hsl" dir="cw">
                                      <p:cBhvr>
                                        <p:cTn id="48" dur="2000" fill="hold"/>
                                        <p:tgtEl>
                                          <p:spTgt spid="4">
                                            <p:graphicEl>
                                              <a:dgm id="{AD9ED456-1D31-4CC2-8ECD-1D95A8F407D0}"/>
                                            </p:graphicEl>
                                          </p:spTgt>
                                        </p:tgtEl>
                                        <p:attrNameLst>
                                          <p:attrName>fillcolor</p:attrName>
                                        </p:attrNameLst>
                                      </p:cBhvr>
                                      <p:by>
                                        <p:hsl h="0" s="-12549" l="-25098"/>
                                      </p:by>
                                    </p:animClr>
                                    <p:animClr clrSpc="hsl" dir="cw">
                                      <p:cBhvr>
                                        <p:cTn id="49" dur="2000" fill="hold"/>
                                        <p:tgtEl>
                                          <p:spTgt spid="4">
                                            <p:graphicEl>
                                              <a:dgm id="{AD9ED456-1D31-4CC2-8ECD-1D95A8F407D0}"/>
                                            </p:graphicEl>
                                          </p:spTgt>
                                        </p:tgtEl>
                                        <p:attrNameLst>
                                          <p:attrName>stroke.color</p:attrName>
                                        </p:attrNameLst>
                                      </p:cBhvr>
                                      <p:by>
                                        <p:hsl h="0" s="-12549" l="-25098"/>
                                      </p:by>
                                    </p:animClr>
                                    <p:set>
                                      <p:cBhvr>
                                        <p:cTn id="50" dur="2000" fill="hold"/>
                                        <p:tgtEl>
                                          <p:spTgt spid="4">
                                            <p:graphicEl>
                                              <a:dgm id="{AD9ED456-1D31-4CC2-8ECD-1D95A8F407D0}"/>
                                            </p:graphicEl>
                                          </p:spTgt>
                                        </p:tgtEl>
                                        <p:attrNameLst>
                                          <p:attrName>fill.type</p:attrName>
                                        </p:attrNameLst>
                                      </p:cBhvr>
                                      <p:to>
                                        <p:strVal val="solid"/>
                                      </p:to>
                                    </p:set>
                                  </p:childTnLst>
                                </p:cTn>
                              </p:par>
                              <p:par>
                                <p:cTn id="51" presetID="24" presetClass="emph" presetSubtype="0" repeatCount="indefinite" fill="hold" grpId="0" nodeType="withEffect">
                                  <p:stCondLst>
                                    <p:cond delay="0"/>
                                  </p:stCondLst>
                                  <p:endCondLst>
                                    <p:cond evt="onNext" delay="0">
                                      <p:tgtEl>
                                        <p:sldTgt/>
                                      </p:tgtEl>
                                    </p:cond>
                                  </p:endCondLst>
                                  <p:childTnLst>
                                    <p:animClr clrSpc="hsl" dir="cw">
                                      <p:cBhvr override="childStyle">
                                        <p:cTn id="52" dur="2000" fill="hold"/>
                                        <p:tgtEl>
                                          <p:spTgt spid="4">
                                            <p:graphicEl>
                                              <a:dgm id="{0677AF4D-FB70-46FA-B5FC-B0F86DD1016F}"/>
                                            </p:graphicEl>
                                          </p:spTgt>
                                        </p:tgtEl>
                                        <p:attrNameLst>
                                          <p:attrName>style.color</p:attrName>
                                        </p:attrNameLst>
                                      </p:cBhvr>
                                      <p:by>
                                        <p:hsl h="0" s="-12549" l="-25098"/>
                                      </p:by>
                                    </p:animClr>
                                    <p:animClr clrSpc="hsl" dir="cw">
                                      <p:cBhvr>
                                        <p:cTn id="53" dur="2000" fill="hold"/>
                                        <p:tgtEl>
                                          <p:spTgt spid="4">
                                            <p:graphicEl>
                                              <a:dgm id="{0677AF4D-FB70-46FA-B5FC-B0F86DD1016F}"/>
                                            </p:graphicEl>
                                          </p:spTgt>
                                        </p:tgtEl>
                                        <p:attrNameLst>
                                          <p:attrName>fillcolor</p:attrName>
                                        </p:attrNameLst>
                                      </p:cBhvr>
                                      <p:by>
                                        <p:hsl h="0" s="-12549" l="-25098"/>
                                      </p:by>
                                    </p:animClr>
                                    <p:animClr clrSpc="hsl" dir="cw">
                                      <p:cBhvr>
                                        <p:cTn id="54" dur="2000" fill="hold"/>
                                        <p:tgtEl>
                                          <p:spTgt spid="4">
                                            <p:graphicEl>
                                              <a:dgm id="{0677AF4D-FB70-46FA-B5FC-B0F86DD1016F}"/>
                                            </p:graphicEl>
                                          </p:spTgt>
                                        </p:tgtEl>
                                        <p:attrNameLst>
                                          <p:attrName>stroke.color</p:attrName>
                                        </p:attrNameLst>
                                      </p:cBhvr>
                                      <p:by>
                                        <p:hsl h="0" s="-12549" l="-25098"/>
                                      </p:by>
                                    </p:animClr>
                                    <p:set>
                                      <p:cBhvr>
                                        <p:cTn id="55" dur="2000" fill="hold"/>
                                        <p:tgtEl>
                                          <p:spTgt spid="4">
                                            <p:graphicEl>
                                              <a:dgm id="{0677AF4D-FB70-46FA-B5FC-B0F86DD1016F}"/>
                                            </p:graphicEl>
                                          </p:spTgt>
                                        </p:tgtEl>
                                        <p:attrNameLst>
                                          <p:attrName>fill.type</p:attrName>
                                        </p:attrNameLst>
                                      </p:cBhvr>
                                      <p:to>
                                        <p:strVal val="solid"/>
                                      </p:to>
                                    </p:set>
                                  </p:childTnLst>
                                </p:cTn>
                              </p:par>
                              <p:par>
                                <p:cTn id="56" presetID="24" presetClass="emph" presetSubtype="0" repeatCount="indefinite" fill="hold" grpId="0" nodeType="withEffect">
                                  <p:stCondLst>
                                    <p:cond delay="0"/>
                                  </p:stCondLst>
                                  <p:endCondLst>
                                    <p:cond evt="onNext" delay="0">
                                      <p:tgtEl>
                                        <p:sldTgt/>
                                      </p:tgtEl>
                                    </p:cond>
                                  </p:endCondLst>
                                  <p:childTnLst>
                                    <p:animClr clrSpc="hsl" dir="cw">
                                      <p:cBhvr override="childStyle">
                                        <p:cTn id="57" dur="2000" fill="hold"/>
                                        <p:tgtEl>
                                          <p:spTgt spid="4">
                                            <p:graphicEl>
                                              <a:dgm id="{8664F110-0666-480F-897E-56977EB38D80}"/>
                                            </p:graphicEl>
                                          </p:spTgt>
                                        </p:tgtEl>
                                        <p:attrNameLst>
                                          <p:attrName>style.color</p:attrName>
                                        </p:attrNameLst>
                                      </p:cBhvr>
                                      <p:by>
                                        <p:hsl h="0" s="-12549" l="-25098"/>
                                      </p:by>
                                    </p:animClr>
                                    <p:animClr clrSpc="hsl" dir="cw">
                                      <p:cBhvr>
                                        <p:cTn id="58" dur="2000" fill="hold"/>
                                        <p:tgtEl>
                                          <p:spTgt spid="4">
                                            <p:graphicEl>
                                              <a:dgm id="{8664F110-0666-480F-897E-56977EB38D80}"/>
                                            </p:graphicEl>
                                          </p:spTgt>
                                        </p:tgtEl>
                                        <p:attrNameLst>
                                          <p:attrName>fillcolor</p:attrName>
                                        </p:attrNameLst>
                                      </p:cBhvr>
                                      <p:by>
                                        <p:hsl h="0" s="-12549" l="-25098"/>
                                      </p:by>
                                    </p:animClr>
                                    <p:animClr clrSpc="hsl" dir="cw">
                                      <p:cBhvr>
                                        <p:cTn id="59" dur="2000" fill="hold"/>
                                        <p:tgtEl>
                                          <p:spTgt spid="4">
                                            <p:graphicEl>
                                              <a:dgm id="{8664F110-0666-480F-897E-56977EB38D80}"/>
                                            </p:graphicEl>
                                          </p:spTgt>
                                        </p:tgtEl>
                                        <p:attrNameLst>
                                          <p:attrName>stroke.color</p:attrName>
                                        </p:attrNameLst>
                                      </p:cBhvr>
                                      <p:by>
                                        <p:hsl h="0" s="-12549" l="-25098"/>
                                      </p:by>
                                    </p:animClr>
                                    <p:set>
                                      <p:cBhvr>
                                        <p:cTn id="60" dur="2000" fill="hold"/>
                                        <p:tgtEl>
                                          <p:spTgt spid="4">
                                            <p:graphicEl>
                                              <a:dgm id="{8664F110-0666-480F-897E-56977EB38D80}"/>
                                            </p:graphicEl>
                                          </p:spTgt>
                                        </p:tgtEl>
                                        <p:attrNameLst>
                                          <p:attrName>fill.type</p:attrName>
                                        </p:attrNameLst>
                                      </p:cBhvr>
                                      <p:to>
                                        <p:strVal val="solid"/>
                                      </p:to>
                                    </p:set>
                                  </p:childTnLst>
                                </p:cTn>
                              </p:par>
                              <p:par>
                                <p:cTn id="61" presetID="24" presetClass="emph" presetSubtype="0" repeatCount="indefinite" fill="hold" grpId="0" nodeType="withEffect">
                                  <p:stCondLst>
                                    <p:cond delay="0"/>
                                  </p:stCondLst>
                                  <p:endCondLst>
                                    <p:cond evt="onNext" delay="0">
                                      <p:tgtEl>
                                        <p:sldTgt/>
                                      </p:tgtEl>
                                    </p:cond>
                                  </p:endCondLst>
                                  <p:childTnLst>
                                    <p:animClr clrSpc="hsl" dir="cw">
                                      <p:cBhvr override="childStyle">
                                        <p:cTn id="62" dur="2000" fill="hold"/>
                                        <p:tgtEl>
                                          <p:spTgt spid="4">
                                            <p:graphicEl>
                                              <a:dgm id="{530FF741-1497-42A6-8DEC-D2BF61289BA6}"/>
                                            </p:graphicEl>
                                          </p:spTgt>
                                        </p:tgtEl>
                                        <p:attrNameLst>
                                          <p:attrName>style.color</p:attrName>
                                        </p:attrNameLst>
                                      </p:cBhvr>
                                      <p:by>
                                        <p:hsl h="0" s="-12549" l="-25098"/>
                                      </p:by>
                                    </p:animClr>
                                    <p:animClr clrSpc="hsl" dir="cw">
                                      <p:cBhvr>
                                        <p:cTn id="63" dur="2000" fill="hold"/>
                                        <p:tgtEl>
                                          <p:spTgt spid="4">
                                            <p:graphicEl>
                                              <a:dgm id="{530FF741-1497-42A6-8DEC-D2BF61289BA6}"/>
                                            </p:graphicEl>
                                          </p:spTgt>
                                        </p:tgtEl>
                                        <p:attrNameLst>
                                          <p:attrName>fillcolor</p:attrName>
                                        </p:attrNameLst>
                                      </p:cBhvr>
                                      <p:by>
                                        <p:hsl h="0" s="-12549" l="-25098"/>
                                      </p:by>
                                    </p:animClr>
                                    <p:animClr clrSpc="hsl" dir="cw">
                                      <p:cBhvr>
                                        <p:cTn id="64" dur="2000" fill="hold"/>
                                        <p:tgtEl>
                                          <p:spTgt spid="4">
                                            <p:graphicEl>
                                              <a:dgm id="{530FF741-1497-42A6-8DEC-D2BF61289BA6}"/>
                                            </p:graphicEl>
                                          </p:spTgt>
                                        </p:tgtEl>
                                        <p:attrNameLst>
                                          <p:attrName>stroke.color</p:attrName>
                                        </p:attrNameLst>
                                      </p:cBhvr>
                                      <p:by>
                                        <p:hsl h="0" s="-12549" l="-25098"/>
                                      </p:by>
                                    </p:animClr>
                                    <p:set>
                                      <p:cBhvr>
                                        <p:cTn id="65" dur="2000" fill="hold"/>
                                        <p:tgtEl>
                                          <p:spTgt spid="4">
                                            <p:graphicEl>
                                              <a:dgm id="{530FF741-1497-42A6-8DEC-D2BF61289BA6}"/>
                                            </p:graphicEl>
                                          </p:spTgt>
                                        </p:tgtEl>
                                        <p:attrNameLst>
                                          <p:attrName>fill.type</p:attrName>
                                        </p:attrNameLst>
                                      </p:cBhvr>
                                      <p:to>
                                        <p:strVal val="solid"/>
                                      </p:to>
                                    </p:set>
                                  </p:childTnLst>
                                </p:cTn>
                              </p:par>
                              <p:par>
                                <p:cTn id="66" presetID="24" presetClass="emph" presetSubtype="0" repeatCount="indefinite" fill="hold" grpId="0" nodeType="withEffect">
                                  <p:stCondLst>
                                    <p:cond delay="0"/>
                                  </p:stCondLst>
                                  <p:endCondLst>
                                    <p:cond evt="onNext" delay="0">
                                      <p:tgtEl>
                                        <p:sldTgt/>
                                      </p:tgtEl>
                                    </p:cond>
                                  </p:endCondLst>
                                  <p:childTnLst>
                                    <p:animClr clrSpc="hsl" dir="cw">
                                      <p:cBhvr override="childStyle">
                                        <p:cTn id="67" dur="2000" fill="hold"/>
                                        <p:tgtEl>
                                          <p:spTgt spid="4">
                                            <p:graphicEl>
                                              <a:dgm id="{7E27229C-86E9-4E51-96C9-51D3CF419A84}"/>
                                            </p:graphicEl>
                                          </p:spTgt>
                                        </p:tgtEl>
                                        <p:attrNameLst>
                                          <p:attrName>style.color</p:attrName>
                                        </p:attrNameLst>
                                      </p:cBhvr>
                                      <p:by>
                                        <p:hsl h="0" s="-12549" l="-25098"/>
                                      </p:by>
                                    </p:animClr>
                                    <p:animClr clrSpc="hsl" dir="cw">
                                      <p:cBhvr>
                                        <p:cTn id="68" dur="2000" fill="hold"/>
                                        <p:tgtEl>
                                          <p:spTgt spid="4">
                                            <p:graphicEl>
                                              <a:dgm id="{7E27229C-86E9-4E51-96C9-51D3CF419A84}"/>
                                            </p:graphicEl>
                                          </p:spTgt>
                                        </p:tgtEl>
                                        <p:attrNameLst>
                                          <p:attrName>fillcolor</p:attrName>
                                        </p:attrNameLst>
                                      </p:cBhvr>
                                      <p:by>
                                        <p:hsl h="0" s="-12549" l="-25098"/>
                                      </p:by>
                                    </p:animClr>
                                    <p:animClr clrSpc="hsl" dir="cw">
                                      <p:cBhvr>
                                        <p:cTn id="69" dur="2000" fill="hold"/>
                                        <p:tgtEl>
                                          <p:spTgt spid="4">
                                            <p:graphicEl>
                                              <a:dgm id="{7E27229C-86E9-4E51-96C9-51D3CF419A84}"/>
                                            </p:graphicEl>
                                          </p:spTgt>
                                        </p:tgtEl>
                                        <p:attrNameLst>
                                          <p:attrName>stroke.color</p:attrName>
                                        </p:attrNameLst>
                                      </p:cBhvr>
                                      <p:by>
                                        <p:hsl h="0" s="-12549" l="-25098"/>
                                      </p:by>
                                    </p:animClr>
                                    <p:set>
                                      <p:cBhvr>
                                        <p:cTn id="70" dur="2000" fill="hold"/>
                                        <p:tgtEl>
                                          <p:spTgt spid="4">
                                            <p:graphicEl>
                                              <a:dgm id="{7E27229C-86E9-4E51-96C9-51D3CF419A84}"/>
                                            </p:graphicEl>
                                          </p:spTgt>
                                        </p:tgtEl>
                                        <p:attrNameLst>
                                          <p:attrName>fill.type</p:attrName>
                                        </p:attrNameLst>
                                      </p:cBhvr>
                                      <p:to>
                                        <p:strVal val="solid"/>
                                      </p:to>
                                    </p:set>
                                  </p:childTnLst>
                                </p:cTn>
                              </p:par>
                              <p:par>
                                <p:cTn id="71" presetID="24" presetClass="emph" presetSubtype="0" repeatCount="indefinite" fill="hold" grpId="0" nodeType="withEffect">
                                  <p:stCondLst>
                                    <p:cond delay="0"/>
                                  </p:stCondLst>
                                  <p:endCondLst>
                                    <p:cond evt="onNext" delay="0">
                                      <p:tgtEl>
                                        <p:sldTgt/>
                                      </p:tgtEl>
                                    </p:cond>
                                  </p:endCondLst>
                                  <p:childTnLst>
                                    <p:animClr clrSpc="hsl" dir="cw">
                                      <p:cBhvr override="childStyle">
                                        <p:cTn id="72" dur="2000" fill="hold"/>
                                        <p:tgtEl>
                                          <p:spTgt spid="4">
                                            <p:graphicEl>
                                              <a:dgm id="{D232C782-9911-49A6-8B10-B903D50958F3}"/>
                                            </p:graphicEl>
                                          </p:spTgt>
                                        </p:tgtEl>
                                        <p:attrNameLst>
                                          <p:attrName>style.color</p:attrName>
                                        </p:attrNameLst>
                                      </p:cBhvr>
                                      <p:by>
                                        <p:hsl h="0" s="-12549" l="-25098"/>
                                      </p:by>
                                    </p:animClr>
                                    <p:animClr clrSpc="hsl" dir="cw">
                                      <p:cBhvr>
                                        <p:cTn id="73" dur="2000" fill="hold"/>
                                        <p:tgtEl>
                                          <p:spTgt spid="4">
                                            <p:graphicEl>
                                              <a:dgm id="{D232C782-9911-49A6-8B10-B903D50958F3}"/>
                                            </p:graphicEl>
                                          </p:spTgt>
                                        </p:tgtEl>
                                        <p:attrNameLst>
                                          <p:attrName>fillcolor</p:attrName>
                                        </p:attrNameLst>
                                      </p:cBhvr>
                                      <p:by>
                                        <p:hsl h="0" s="-12549" l="-25098"/>
                                      </p:by>
                                    </p:animClr>
                                    <p:animClr clrSpc="hsl" dir="cw">
                                      <p:cBhvr>
                                        <p:cTn id="74" dur="2000" fill="hold"/>
                                        <p:tgtEl>
                                          <p:spTgt spid="4">
                                            <p:graphicEl>
                                              <a:dgm id="{D232C782-9911-49A6-8B10-B903D50958F3}"/>
                                            </p:graphicEl>
                                          </p:spTgt>
                                        </p:tgtEl>
                                        <p:attrNameLst>
                                          <p:attrName>stroke.color</p:attrName>
                                        </p:attrNameLst>
                                      </p:cBhvr>
                                      <p:by>
                                        <p:hsl h="0" s="-12549" l="-25098"/>
                                      </p:by>
                                    </p:animClr>
                                    <p:set>
                                      <p:cBhvr>
                                        <p:cTn id="75" dur="2000" fill="hold"/>
                                        <p:tgtEl>
                                          <p:spTgt spid="4">
                                            <p:graphicEl>
                                              <a:dgm id="{D232C782-9911-49A6-8B10-B903D50958F3}"/>
                                            </p:graphicEl>
                                          </p:spTgt>
                                        </p:tgtEl>
                                        <p:attrNameLst>
                                          <p:attrName>fill.type</p:attrName>
                                        </p:attrNameLst>
                                      </p:cBhvr>
                                      <p:to>
                                        <p:strVal val="solid"/>
                                      </p:to>
                                    </p:set>
                                  </p:childTnLst>
                                </p:cTn>
                              </p:par>
                              <p:par>
                                <p:cTn id="76" presetID="1" presetClass="entr" presetSubtype="0" fill="hold" grpId="0" nodeType="withEffect">
                                  <p:stCondLst>
                                    <p:cond delay="0"/>
                                  </p:stCondLst>
                                  <p:childTnLst>
                                    <p:set>
                                      <p:cBhvr>
                                        <p:cTn id="77" dur="1" fill="hold">
                                          <p:stCondLst>
                                            <p:cond delay="0"/>
                                          </p:stCondLst>
                                        </p:cTn>
                                        <p:tgtEl>
                                          <p:spTgt spid="11"/>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P spid="5" grpId="0" animBg="1"/>
      <p:bldP spid="7" grpId="0" animBg="1"/>
      <p:bldP spid="6"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3005"/>
            <a:ext cx="8511639" cy="535539"/>
          </a:xfrm>
        </p:spPr>
        <p:txBody>
          <a:bodyPr wrap="square">
            <a:noAutofit/>
          </a:bodyPr>
          <a:lstStyle/>
          <a:p>
            <a:pPr algn="l"/>
            <a:r>
              <a:rPr lang="en-GB" sz="2200" dirty="0">
                <a:solidFill>
                  <a:schemeClr val="bg1"/>
                </a:solidFill>
              </a:rPr>
              <a:t>Trial Elements (TE) Domain</a:t>
            </a:r>
          </a:p>
        </p:txBody>
      </p:sp>
      <p:sp>
        <p:nvSpPr>
          <p:cNvPr id="3" name="Content Placeholder 2"/>
          <p:cNvSpPr>
            <a:spLocks noGrp="1"/>
          </p:cNvSpPr>
          <p:nvPr>
            <p:ph idx="1"/>
          </p:nvPr>
        </p:nvSpPr>
        <p:spPr>
          <a:xfrm>
            <a:off x="403761" y="1325479"/>
            <a:ext cx="8511639" cy="1213308"/>
          </a:xfrm>
        </p:spPr>
        <p:txBody>
          <a:bodyPr>
            <a:normAutofit fontScale="40000" lnSpcReduction="20000"/>
          </a:bodyPr>
          <a:lstStyle/>
          <a:p>
            <a:r>
              <a:rPr lang="en-US" dirty="0" smtClean="0"/>
              <a:t>Describes the Element code unique for each element</a:t>
            </a:r>
          </a:p>
          <a:p>
            <a:r>
              <a:rPr lang="en-US" dirty="0" smtClean="0"/>
              <a:t>Provides the element description and the rules for starting and ending an Element</a:t>
            </a:r>
          </a:p>
          <a:p>
            <a:r>
              <a:rPr lang="en-US" dirty="0"/>
              <a:t>An Element is the basic building block that is used to describe the administration of planned </a:t>
            </a:r>
            <a:r>
              <a:rPr lang="en-US" dirty="0" smtClean="0"/>
              <a:t>interventions</a:t>
            </a:r>
          </a:p>
          <a:p>
            <a:r>
              <a:rPr lang="en-US" dirty="0"/>
              <a:t>Periods of time when there are no planned </a:t>
            </a:r>
            <a:r>
              <a:rPr lang="en-US" dirty="0" smtClean="0"/>
              <a:t>interventions </a:t>
            </a:r>
            <a:r>
              <a:rPr lang="en-US" dirty="0"/>
              <a:t>(such as screening or washout) are also considered Elements</a:t>
            </a:r>
            <a:endParaRPr lang="en-GB" dirty="0"/>
          </a:p>
        </p:txBody>
      </p:sp>
      <p:graphicFrame>
        <p:nvGraphicFramePr>
          <p:cNvPr id="6" name="Table 5"/>
          <p:cNvGraphicFramePr>
            <a:graphicFrameLocks noGrp="1"/>
          </p:cNvGraphicFramePr>
          <p:nvPr>
            <p:extLst/>
          </p:nvPr>
        </p:nvGraphicFramePr>
        <p:xfrm>
          <a:off x="403762" y="2260428"/>
          <a:ext cx="8331165" cy="2880531"/>
        </p:xfrm>
        <a:graphic>
          <a:graphicData uri="http://schemas.openxmlformats.org/drawingml/2006/table">
            <a:tbl>
              <a:tblPr/>
              <a:tblGrid>
                <a:gridCol w="1341064"/>
                <a:gridCol w="1531165"/>
                <a:gridCol w="1131731"/>
                <a:gridCol w="4327205"/>
              </a:tblGrid>
              <a:tr h="247151">
                <a:tc>
                  <a:txBody>
                    <a:bodyPr/>
                    <a:lstStyle/>
                    <a:p>
                      <a:pPr marL="0" marR="0">
                        <a:lnSpc>
                          <a:spcPct val="107000"/>
                        </a:lnSpc>
                        <a:spcBef>
                          <a:spcPts val="0"/>
                        </a:spcBef>
                        <a:spcAft>
                          <a:spcPts val="0"/>
                        </a:spcAft>
                      </a:pPr>
                      <a:r>
                        <a:rPr lang="en-US" sz="11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Variable Name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11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Variable Label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11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Type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11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Description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209988">
                <a:tc>
                  <a:txBody>
                    <a:bodyPr/>
                    <a:lstStyle/>
                    <a:p>
                      <a:pPr marL="0" marR="0">
                        <a:lnSpc>
                          <a:spcPct val="107000"/>
                        </a:lnSpc>
                        <a:spcBef>
                          <a:spcPts val="0"/>
                        </a:spcBef>
                        <a:spcAft>
                          <a:spcPts val="0"/>
                        </a:spcAft>
                      </a:pPr>
                      <a:r>
                        <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STUDYID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Study Identifier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Unique identifier for a study.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988">
                <a:tc>
                  <a:txBody>
                    <a:bodyPr/>
                    <a:lstStyle/>
                    <a:p>
                      <a:pPr marL="0" marR="0">
                        <a:lnSpc>
                          <a:spcPct val="107000"/>
                        </a:lnSpc>
                        <a:spcBef>
                          <a:spcPts val="0"/>
                        </a:spcBef>
                        <a:spcAft>
                          <a:spcPts val="0"/>
                        </a:spcAft>
                      </a:pPr>
                      <a:r>
                        <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DOMAIN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Domain Abbreviation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Two-character abbreviation for the domain, which must be TV.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9964">
                <a:tc>
                  <a:txBody>
                    <a:bodyPr/>
                    <a:lstStyle/>
                    <a:p>
                      <a:pPr marL="0" marR="0">
                        <a:lnSpc>
                          <a:spcPct val="107000"/>
                        </a:lnSpc>
                        <a:spcBef>
                          <a:spcPts val="0"/>
                        </a:spcBef>
                        <a:spcAft>
                          <a:spcPts val="0"/>
                        </a:spcAft>
                      </a:pPr>
                      <a:r>
                        <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ETCD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Element Code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ETCD (the companion to ELEMENT) is limited to 8 characters and does not have special character restrictions. These values should be short for ease of use in programming, but it is not expected that ETCD will need to serve as a variable name.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127">
                <a:tc>
                  <a:txBody>
                    <a:bodyPr/>
                    <a:lstStyle/>
                    <a:p>
                      <a:pPr marL="0" marR="0">
                        <a:lnSpc>
                          <a:spcPct val="107000"/>
                        </a:lnSpc>
                        <a:spcBef>
                          <a:spcPts val="0"/>
                        </a:spcBef>
                        <a:spcAft>
                          <a:spcPts val="0"/>
                        </a:spcAft>
                      </a:pPr>
                      <a:r>
                        <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ELEMENT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Description of Element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name of the Element.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856">
                <a:tc>
                  <a:txBody>
                    <a:bodyPr/>
                    <a:lstStyle/>
                    <a:p>
                      <a:pPr marL="0" marR="0">
                        <a:lnSpc>
                          <a:spcPct val="107000"/>
                        </a:lnSpc>
                        <a:spcBef>
                          <a:spcPts val="0"/>
                        </a:spcBef>
                        <a:spcAft>
                          <a:spcPts val="0"/>
                        </a:spcAft>
                      </a:pPr>
                      <a:r>
                        <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TESTRL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Rule for Start of Element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Expresses the rule for beginning the Element.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9976">
                <a:tc>
                  <a:txBody>
                    <a:bodyPr/>
                    <a:lstStyle/>
                    <a:p>
                      <a:pPr marL="0" marR="0">
                        <a:lnSpc>
                          <a:spcPct val="107000"/>
                        </a:lnSpc>
                        <a:spcBef>
                          <a:spcPts val="0"/>
                        </a:spcBef>
                        <a:spcAft>
                          <a:spcPts val="0"/>
                        </a:spcAft>
                      </a:pPr>
                      <a:r>
                        <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TEENRL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Rule for End of Element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Expresses the rule for ending the Element. Either TEENRL or TEDUR must be present for each Element.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19976">
                <a:tc>
                  <a:txBody>
                    <a:bodyPr/>
                    <a:lstStyle/>
                    <a:p>
                      <a:pPr marL="0" marR="0">
                        <a:lnSpc>
                          <a:spcPct val="107000"/>
                        </a:lnSpc>
                        <a:spcBef>
                          <a:spcPts val="0"/>
                        </a:spcBef>
                        <a:spcAft>
                          <a:spcPts val="0"/>
                        </a:spcAft>
                      </a:pPr>
                      <a:r>
                        <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TEDUR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Planned Duration of Element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Planned Duration of Element in ISO 8601 format. Used when the rule for ending the Element is applied after a fixed duration.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Text Placeholder 4"/>
          <p:cNvSpPr txBox="1">
            <a:spLocks/>
          </p:cNvSpPr>
          <p:nvPr/>
        </p:nvSpPr>
        <p:spPr>
          <a:xfrm>
            <a:off x="4730214" y="5415285"/>
            <a:ext cx="2813586" cy="192082"/>
          </a:xfrm>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900" dirty="0">
                <a:solidFill>
                  <a:schemeClr val="tx1">
                    <a:lumMod val="50000"/>
                    <a:lumOff val="50000"/>
                  </a:schemeClr>
                </a:solidFill>
              </a:rPr>
              <a:t>TCS confidential</a:t>
            </a:r>
          </a:p>
        </p:txBody>
      </p:sp>
    </p:spTree>
    <p:extLst>
      <p:ext uri="{BB962C8B-B14F-4D97-AF65-F5344CB8AC3E}">
        <p14:creationId xmlns:p14="http://schemas.microsoft.com/office/powerpoint/2010/main" val="17219548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7368"/>
            <a:ext cx="4956515" cy="535539"/>
          </a:xfrm>
        </p:spPr>
        <p:txBody>
          <a:bodyPr/>
          <a:lstStyle/>
          <a:p>
            <a:pPr algn="l"/>
            <a:r>
              <a:rPr lang="en-GB" sz="2400" dirty="0">
                <a:solidFill>
                  <a:schemeClr val="bg1"/>
                </a:solidFill>
              </a:rPr>
              <a:t>Trial </a:t>
            </a:r>
            <a:r>
              <a:rPr lang="en-GB" sz="2400" dirty="0" smtClean="0">
                <a:solidFill>
                  <a:schemeClr val="bg1"/>
                </a:solidFill>
              </a:rPr>
              <a:t>Elements (TE) Domain - Metadata</a:t>
            </a:r>
            <a:endParaRPr lang="en-GB" sz="2400" dirty="0">
              <a:solidFill>
                <a:schemeClr val="bg1"/>
              </a:solidFill>
            </a:endParaRPr>
          </a:p>
        </p:txBody>
      </p:sp>
      <p:pic>
        <p:nvPicPr>
          <p:cNvPr id="3" name="Picture 2"/>
          <p:cNvPicPr>
            <a:picLocks noChangeAspect="1"/>
          </p:cNvPicPr>
          <p:nvPr/>
        </p:nvPicPr>
        <p:blipFill>
          <a:blip r:embed="rId3"/>
          <a:stretch>
            <a:fillRect/>
          </a:stretch>
        </p:blipFill>
        <p:spPr>
          <a:xfrm>
            <a:off x="493296" y="1360569"/>
            <a:ext cx="7784431" cy="4004158"/>
          </a:xfrm>
          <a:prstGeom prst="rect">
            <a:avLst/>
          </a:prstGeom>
          <a:ln>
            <a:solidFill>
              <a:schemeClr val="accent1">
                <a:lumMod val="75000"/>
              </a:schemeClr>
            </a:solidFill>
          </a:ln>
        </p:spPr>
      </p:pic>
      <p:sp>
        <p:nvSpPr>
          <p:cNvPr id="4" name="Text Placeholder 4"/>
          <p:cNvSpPr txBox="1">
            <a:spLocks/>
          </p:cNvSpPr>
          <p:nvPr/>
        </p:nvSpPr>
        <p:spPr>
          <a:xfrm>
            <a:off x="4730214" y="5454523"/>
            <a:ext cx="2813586" cy="192082"/>
          </a:xfrm>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900" dirty="0">
                <a:solidFill>
                  <a:schemeClr val="tx1">
                    <a:lumMod val="50000"/>
                    <a:lumOff val="50000"/>
                  </a:schemeClr>
                </a:solidFill>
              </a:rPr>
              <a:t>TCS confidential</a:t>
            </a:r>
          </a:p>
        </p:txBody>
      </p:sp>
    </p:spTree>
    <p:extLst>
      <p:ext uri="{BB962C8B-B14F-4D97-AF65-F5344CB8AC3E}">
        <p14:creationId xmlns:p14="http://schemas.microsoft.com/office/powerpoint/2010/main" val="29725424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1031"/>
            <a:ext cx="8511639" cy="535539"/>
          </a:xfrm>
        </p:spPr>
        <p:txBody>
          <a:bodyPr/>
          <a:lstStyle/>
          <a:p>
            <a:pPr algn="l"/>
            <a:r>
              <a:rPr lang="en-GB" sz="2400" dirty="0">
                <a:solidFill>
                  <a:schemeClr val="bg1"/>
                </a:solidFill>
              </a:rPr>
              <a:t>Trial Elements (TE) Domain - Implementation</a:t>
            </a:r>
          </a:p>
        </p:txBody>
      </p:sp>
      <p:graphicFrame>
        <p:nvGraphicFramePr>
          <p:cNvPr id="5" name="Table 4"/>
          <p:cNvGraphicFramePr>
            <a:graphicFrameLocks noGrp="1"/>
          </p:cNvGraphicFramePr>
          <p:nvPr>
            <p:extLst>
              <p:ext uri="{D42A27DB-BD31-4B8C-83A1-F6EECF244321}">
                <p14:modId xmlns:p14="http://schemas.microsoft.com/office/powerpoint/2010/main" val="159849385"/>
              </p:ext>
            </p:extLst>
          </p:nvPr>
        </p:nvGraphicFramePr>
        <p:xfrm>
          <a:off x="300790" y="1329454"/>
          <a:ext cx="8403473" cy="3248527"/>
        </p:xfrm>
        <a:graphic>
          <a:graphicData uri="http://schemas.openxmlformats.org/drawingml/2006/table">
            <a:tbl>
              <a:tblPr/>
              <a:tblGrid>
                <a:gridCol w="909195"/>
                <a:gridCol w="632484"/>
                <a:gridCol w="685191"/>
                <a:gridCol w="1136495"/>
                <a:gridCol w="2520054"/>
                <a:gridCol w="2520054"/>
              </a:tblGrid>
              <a:tr h="480416">
                <a:tc>
                  <a:txBody>
                    <a:bodyPr/>
                    <a:lstStyle/>
                    <a:p>
                      <a:pPr algn="l" rtl="0" fontAlgn="b"/>
                      <a:r>
                        <a:rPr lang="en-US" sz="1050" b="1" i="0" u="none" strike="noStrike" dirty="0">
                          <a:solidFill>
                            <a:srgbClr val="000000"/>
                          </a:solidFill>
                          <a:effectLst/>
                          <a:latin typeface="Times New Roman" panose="02020603050405020304" pitchFamily="18" charset="0"/>
                        </a:rPr>
                        <a:t>STUDYID </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rtl="0" fontAlgn="b"/>
                      <a:r>
                        <a:rPr lang="en-US" sz="1050" b="1" i="0" u="none" strike="noStrike">
                          <a:solidFill>
                            <a:srgbClr val="000000"/>
                          </a:solidFill>
                          <a:effectLst/>
                          <a:latin typeface="Times New Roman" panose="02020603050405020304" pitchFamily="18" charset="0"/>
                        </a:rPr>
                        <a:t>DOMAIN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rtl="0" fontAlgn="b"/>
                      <a:r>
                        <a:rPr lang="en-US" sz="1050" b="1" i="0" u="none" strike="noStrike">
                          <a:solidFill>
                            <a:srgbClr val="000000"/>
                          </a:solidFill>
                          <a:effectLst/>
                          <a:latin typeface="Times New Roman" panose="02020603050405020304" pitchFamily="18" charset="0"/>
                        </a:rPr>
                        <a:t>ETCD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rtl="0" fontAlgn="b"/>
                      <a:r>
                        <a:rPr lang="en-US" sz="1050" b="1" i="0" u="none" strike="noStrike">
                          <a:solidFill>
                            <a:srgbClr val="000000"/>
                          </a:solidFill>
                          <a:effectLst/>
                          <a:latin typeface="Times New Roman" panose="02020603050405020304" pitchFamily="18" charset="0"/>
                        </a:rPr>
                        <a:t>ELEMENT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rtl="0" fontAlgn="b"/>
                      <a:r>
                        <a:rPr lang="en-US" sz="1050" b="1" i="0" u="none" strike="noStrike">
                          <a:solidFill>
                            <a:srgbClr val="000000"/>
                          </a:solidFill>
                          <a:effectLst/>
                          <a:latin typeface="Times New Roman" panose="02020603050405020304" pitchFamily="18" charset="0"/>
                        </a:rPr>
                        <a:t>TESTRL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rtl="0" fontAlgn="b"/>
                      <a:r>
                        <a:rPr lang="en-US" sz="1050" b="1" i="0" u="none" strike="noStrike" dirty="0">
                          <a:solidFill>
                            <a:srgbClr val="000000"/>
                          </a:solidFill>
                          <a:effectLst/>
                          <a:latin typeface="Times New Roman" panose="02020603050405020304" pitchFamily="18" charset="0"/>
                        </a:rPr>
                        <a:t>TEENRL</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457539">
                <a:tc>
                  <a:txBody>
                    <a:bodyPr/>
                    <a:lstStyle/>
                    <a:p>
                      <a:pPr algn="l" fontAlgn="b"/>
                      <a:r>
                        <a:rPr lang="en-US" sz="1200" b="0" i="0" u="none" strike="noStrike" dirty="0">
                          <a:solidFill>
                            <a:srgbClr val="000000"/>
                          </a:solidFill>
                          <a:effectLst/>
                          <a:latin typeface="Calibri" panose="020F0502020204030204" pitchFamily="34" charset="0"/>
                        </a:rPr>
                        <a:t>CDISCtraining</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SCREEN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Screening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Informed consent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1 Day prior to Day 1 of study drug</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15078">
                <a:tc>
                  <a:txBody>
                    <a:bodyPr/>
                    <a:lstStyle/>
                    <a:p>
                      <a:pPr algn="l" fontAlgn="b"/>
                      <a:r>
                        <a:rPr lang="en-US" sz="1200" b="0" i="0" u="none" strike="noStrike" dirty="0">
                          <a:solidFill>
                            <a:srgbClr val="000000"/>
                          </a:solidFill>
                          <a:effectLst/>
                          <a:latin typeface="Calibri" panose="020F0502020204030204" pitchFamily="34" charset="0"/>
                        </a:rPr>
                        <a:t>CDISCtraining</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TRTA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Treatment A BID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First dose of study treatment where drug is Treatment 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Study treatment End</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15078">
                <a:tc>
                  <a:txBody>
                    <a:bodyPr/>
                    <a:lstStyle/>
                    <a:p>
                      <a:pPr algn="l" fontAlgn="b"/>
                      <a:r>
                        <a:rPr lang="en-US" sz="1200" b="0" i="0" u="none" strike="noStrike" dirty="0">
                          <a:solidFill>
                            <a:srgbClr val="000000"/>
                          </a:solidFill>
                          <a:effectLst/>
                          <a:latin typeface="Calibri" panose="020F0502020204030204" pitchFamily="34" charset="0"/>
                        </a:rPr>
                        <a:t>CDISCtraining</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PBO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Placebo BID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First dose of study treatment where drug is Placebo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Study treatment End</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80416">
                <a:tc>
                  <a:txBody>
                    <a:bodyPr/>
                    <a:lstStyle/>
                    <a:p>
                      <a:pPr algn="l" fontAlgn="b"/>
                      <a:r>
                        <a:rPr lang="en-US" sz="1200" b="0" i="0" u="none" strike="noStrike" dirty="0">
                          <a:solidFill>
                            <a:srgbClr val="000000"/>
                          </a:solidFill>
                          <a:effectLst/>
                          <a:latin typeface="Calibri" panose="020F0502020204030204" pitchFamily="34" charset="0"/>
                        </a:rPr>
                        <a:t>CDISCtraining</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FU</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Follow-up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Last Dose of study medication </a:t>
                      </a:r>
                      <a:r>
                        <a:rPr lang="en-US" sz="1200" b="0" i="0" u="none" strike="noStrike" dirty="0" smtClean="0">
                          <a:solidFill>
                            <a:srgbClr val="000000"/>
                          </a:solidFill>
                          <a:effectLst/>
                          <a:latin typeface="Calibri" panose="020F0502020204030204" pitchFamily="34" charset="0"/>
                        </a:rPr>
                        <a:t>+</a:t>
                      </a:r>
                      <a:r>
                        <a:rPr lang="en-US" sz="1200" b="0" i="0" u="none" strike="noStrike" baseline="0" dirty="0" smtClean="0">
                          <a:solidFill>
                            <a:srgbClr val="000000"/>
                          </a:solidFill>
                          <a:effectLst/>
                          <a:latin typeface="Calibri" panose="020F0502020204030204" pitchFamily="34" charset="0"/>
                        </a:rPr>
                        <a:t> 1</a:t>
                      </a:r>
                      <a:endParaRPr lang="en-US"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smtClean="0">
                          <a:solidFill>
                            <a:srgbClr val="000000"/>
                          </a:solidFill>
                          <a:effectLst/>
                          <a:latin typeface="Calibri" panose="020F0502020204030204" pitchFamily="34" charset="0"/>
                        </a:rPr>
                        <a:t>28 </a:t>
                      </a:r>
                      <a:r>
                        <a:rPr lang="en-US" sz="1200" b="0" i="0" u="none" strike="noStrike" dirty="0">
                          <a:solidFill>
                            <a:srgbClr val="000000"/>
                          </a:solidFill>
                          <a:effectLst/>
                          <a:latin typeface="Calibri" panose="020F0502020204030204" pitchFamily="34" charset="0"/>
                        </a:rPr>
                        <a:t>days after the start of the element</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Text Placeholder 4"/>
          <p:cNvSpPr txBox="1">
            <a:spLocks/>
          </p:cNvSpPr>
          <p:nvPr/>
        </p:nvSpPr>
        <p:spPr>
          <a:xfrm>
            <a:off x="4730214" y="5505624"/>
            <a:ext cx="2813586" cy="192082"/>
          </a:xfrm>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900" dirty="0">
                <a:solidFill>
                  <a:schemeClr val="tx1">
                    <a:lumMod val="50000"/>
                    <a:lumOff val="50000"/>
                  </a:schemeClr>
                </a:solidFill>
              </a:rPr>
              <a:t>TCS confidential</a:t>
            </a:r>
          </a:p>
        </p:txBody>
      </p:sp>
    </p:spTree>
    <p:extLst>
      <p:ext uri="{BB962C8B-B14F-4D97-AF65-F5344CB8AC3E}">
        <p14:creationId xmlns:p14="http://schemas.microsoft.com/office/powerpoint/2010/main" val="40312824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2"/>
          <p:cNvSpPr txBox="1">
            <a:spLocks/>
          </p:cNvSpPr>
          <p:nvPr/>
        </p:nvSpPr>
        <p:spPr>
          <a:xfrm>
            <a:off x="2911570" y="1464866"/>
            <a:ext cx="5775230" cy="3172697"/>
          </a:xfrm>
          <a:prstGeom prst="rect">
            <a:avLst/>
          </a:prstGeom>
          <a:solidFill>
            <a:srgbClr val="6DCFF6"/>
          </a:solidFill>
          <a:ln w="12700">
            <a:solidFill>
              <a:srgbClr val="6DCFF6"/>
            </a:solidFill>
            <a:miter lim="800000"/>
            <a:headEnd/>
            <a:tailEnd/>
          </a:ln>
        </p:spPr>
        <p:txBody>
          <a:bodyPr anchor="ctr">
            <a:noAutofit/>
          </a:bodyPr>
          <a:lstStyle>
            <a:lvl1pPr marL="342891" indent="-342891" algn="l" defTabSz="914377" rtl="0" eaLnBrk="1" latinLnBrk="0" hangingPunct="1">
              <a:spcBef>
                <a:spcPct val="20000"/>
              </a:spcBef>
              <a:buClr>
                <a:srgbClr val="4E84C4"/>
              </a:buClr>
              <a:buFont typeface="Wingdings" pitchFamily="2" charset="2"/>
              <a:buChar char="§"/>
              <a:defRPr sz="2000" kern="1200">
                <a:solidFill>
                  <a:schemeClr val="tx1"/>
                </a:solidFill>
                <a:latin typeface="+mj-lt"/>
                <a:ea typeface="+mn-ea"/>
                <a:cs typeface="Arial" pitchFamily="34" charset="0"/>
              </a:defRPr>
            </a:lvl1pPr>
            <a:lvl2pPr marL="742932" indent="-285744" algn="l" defTabSz="914377"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2971" indent="-228594" algn="l" defTabSz="914377" rtl="0" eaLnBrk="1" latinLnBrk="0" hangingPunct="1">
              <a:spcBef>
                <a:spcPct val="20000"/>
              </a:spcBef>
              <a:buClr>
                <a:srgbClr val="4E84C4"/>
              </a:buClr>
              <a:buFont typeface="Courier New" pitchFamily="49" charset="0"/>
              <a:buChar char="o"/>
              <a:defRPr sz="1867" kern="1200">
                <a:solidFill>
                  <a:schemeClr val="tx1"/>
                </a:solidFill>
                <a:latin typeface="+mj-lt"/>
                <a:ea typeface="+mn-ea"/>
                <a:cs typeface="Arial" pitchFamily="34" charset="0"/>
              </a:defRPr>
            </a:lvl3pPr>
            <a:lvl4pPr marL="1600160" indent="-228594" algn="l" defTabSz="914377"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Clr>
                <a:schemeClr val="tx1"/>
              </a:buClr>
              <a:buFont typeface="Arial" panose="020B0604020202020204" pitchFamily="34" charset="0"/>
              <a:buChar char="•"/>
            </a:pPr>
            <a:endParaRPr lang="en-US" altLang="en-US" sz="900" dirty="0"/>
          </a:p>
        </p:txBody>
      </p:sp>
      <p:sp>
        <p:nvSpPr>
          <p:cNvPr id="6" name="Title 5"/>
          <p:cNvSpPr>
            <a:spLocks noGrp="1"/>
          </p:cNvSpPr>
          <p:nvPr>
            <p:ph type="title"/>
          </p:nvPr>
        </p:nvSpPr>
        <p:spPr>
          <a:xfrm>
            <a:off x="19292" y="457462"/>
            <a:ext cx="4710921" cy="535539"/>
          </a:xfrm>
        </p:spPr>
        <p:txBody>
          <a:bodyPr>
            <a:noAutofit/>
          </a:bodyPr>
          <a:lstStyle/>
          <a:p>
            <a:r>
              <a:rPr lang="en-US" sz="2800" dirty="0">
                <a:solidFill>
                  <a:schemeClr val="bg1"/>
                </a:solidFill>
              </a:rPr>
              <a:t>Confidentiality </a:t>
            </a:r>
            <a:r>
              <a:rPr lang="en-US" sz="2800" dirty="0" smtClean="0">
                <a:solidFill>
                  <a:schemeClr val="bg1"/>
                </a:solidFill>
              </a:rPr>
              <a:t>Statement</a:t>
            </a:r>
            <a:endParaRPr lang="en-US" sz="2800" dirty="0">
              <a:solidFill>
                <a:schemeClr val="bg1"/>
              </a:solidFill>
            </a:endParaRPr>
          </a:p>
        </p:txBody>
      </p:sp>
      <p:sp>
        <p:nvSpPr>
          <p:cNvPr id="10" name="Content Placeholder 2"/>
          <p:cNvSpPr>
            <a:spLocks noGrp="1"/>
          </p:cNvSpPr>
          <p:nvPr>
            <p:ph idx="1"/>
          </p:nvPr>
        </p:nvSpPr>
        <p:spPr>
          <a:xfrm>
            <a:off x="3009542" y="1262484"/>
            <a:ext cx="5905859" cy="3275146"/>
          </a:xfrm>
          <a:solidFill>
            <a:schemeClr val="bg1">
              <a:lumMod val="95000"/>
            </a:schemeClr>
          </a:solidFill>
          <a:ln w="12700">
            <a:solidFill>
              <a:srgbClr val="6DCFF6"/>
            </a:solidFill>
            <a:miter lim="800000"/>
            <a:headEnd/>
            <a:tailEnd/>
          </a:ln>
        </p:spPr>
        <p:txBody>
          <a:bodyPr vert="horz" lIns="205740" tIns="34290" rIns="205740" bIns="34290" rtlCol="0" anchor="ctr">
            <a:noAutofit/>
          </a:bodyPr>
          <a:lstStyle/>
          <a:p>
            <a:pPr marL="0" indent="0" algn="just">
              <a:lnSpc>
                <a:spcPct val="150000"/>
              </a:lnSpc>
              <a:spcBef>
                <a:spcPts val="450"/>
              </a:spcBef>
              <a:buClr>
                <a:schemeClr val="tx1"/>
              </a:buClr>
              <a:buNone/>
            </a:pPr>
            <a:r>
              <a:rPr lang="en-US" altLang="en-US" sz="900" dirty="0"/>
              <a:t>This document contains information which is commercially confidential to Tata Consultancy Services Ltd. ("TCS") and is provided for the sole purpose of permitting the recipient to evaluate the proposal submitted within the document. In consideration of the receipt of this document, the recipient agrees to maintain the information it contains in confidence and not to reproduce or otherwise disclose the contents of this document to any person outside the recipient's evaluation team or nominated advisors. The document may not be used, reproduced or disclosed to others, except as specifically permitted by TCS in writing. The recipient of this document, by its retention and use, agrees to take reasonable  endeavours to protect the document and the information it contains from loss or theft.</a:t>
            </a:r>
          </a:p>
          <a:p>
            <a:pPr marL="0" indent="0" algn="just">
              <a:lnSpc>
                <a:spcPct val="150000"/>
              </a:lnSpc>
              <a:spcBef>
                <a:spcPts val="450"/>
              </a:spcBef>
              <a:buClr>
                <a:schemeClr val="tx1"/>
              </a:buClr>
              <a:buNone/>
            </a:pPr>
            <a:endParaRPr lang="en-US" altLang="en-US" sz="900" dirty="0"/>
          </a:p>
          <a:p>
            <a:pPr marL="0" indent="0" algn="just">
              <a:lnSpc>
                <a:spcPct val="150000"/>
              </a:lnSpc>
              <a:spcBef>
                <a:spcPts val="450"/>
              </a:spcBef>
              <a:buClr>
                <a:schemeClr val="tx1"/>
              </a:buClr>
              <a:buNone/>
            </a:pPr>
            <a:r>
              <a:rPr lang="en-US" altLang="en-US" sz="900" dirty="0"/>
              <a:t>© 2017 - TATA Consultancy Services Limited (TCS)</a:t>
            </a:r>
          </a:p>
          <a:p>
            <a:pPr marL="0" indent="0" algn="just">
              <a:lnSpc>
                <a:spcPct val="150000"/>
              </a:lnSpc>
              <a:spcBef>
                <a:spcPts val="450"/>
              </a:spcBef>
              <a:buClr>
                <a:schemeClr val="tx1"/>
              </a:buClr>
              <a:buNone/>
            </a:pPr>
            <a:endParaRPr lang="en-US" altLang="en-US" sz="900" dirty="0"/>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1571" y="956990"/>
            <a:ext cx="697892" cy="697892"/>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928" y="1798581"/>
            <a:ext cx="1993015" cy="2093778"/>
          </a:xfrm>
          <a:prstGeom prst="rect">
            <a:avLst/>
          </a:prstGeom>
        </p:spPr>
      </p:pic>
      <p:cxnSp>
        <p:nvCxnSpPr>
          <p:cNvPr id="4" name="Straight Connector 3"/>
          <p:cNvCxnSpPr/>
          <p:nvPr/>
        </p:nvCxnSpPr>
        <p:spPr>
          <a:xfrm>
            <a:off x="2500313" y="1115615"/>
            <a:ext cx="0" cy="3766550"/>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Text Placeholder 4"/>
          <p:cNvSpPr txBox="1">
            <a:spLocks/>
          </p:cNvSpPr>
          <p:nvPr/>
        </p:nvSpPr>
        <p:spPr>
          <a:xfrm>
            <a:off x="4730214" y="5448081"/>
            <a:ext cx="2813586" cy="192082"/>
          </a:xfrm>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900" dirty="0">
                <a:solidFill>
                  <a:schemeClr val="tx1">
                    <a:lumMod val="50000"/>
                    <a:lumOff val="50000"/>
                  </a:schemeClr>
                </a:solidFill>
              </a:rPr>
              <a:t>TCS confidential</a:t>
            </a:r>
          </a:p>
        </p:txBody>
      </p:sp>
    </p:spTree>
    <p:extLst>
      <p:ext uri="{BB962C8B-B14F-4D97-AF65-F5344CB8AC3E}">
        <p14:creationId xmlns:p14="http://schemas.microsoft.com/office/powerpoint/2010/main" val="75138881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3921"/>
            <a:ext cx="3600680" cy="535539"/>
          </a:xfrm>
        </p:spPr>
        <p:txBody>
          <a:bodyPr/>
          <a:lstStyle/>
          <a:p>
            <a:r>
              <a:rPr lang="en-GB" sz="2400" dirty="0" smtClean="0">
                <a:solidFill>
                  <a:schemeClr val="bg1"/>
                </a:solidFill>
              </a:rPr>
              <a:t>Trial Arms (TA) Domain</a:t>
            </a:r>
            <a:endParaRPr lang="en-GB" sz="2400" dirty="0">
              <a:solidFill>
                <a:schemeClr val="bg1"/>
              </a:solidFill>
            </a:endParaRPr>
          </a:p>
        </p:txBody>
      </p:sp>
      <p:sp>
        <p:nvSpPr>
          <p:cNvPr id="3" name="Content Placeholder 2"/>
          <p:cNvSpPr>
            <a:spLocks noGrp="1"/>
          </p:cNvSpPr>
          <p:nvPr>
            <p:ph idx="1"/>
          </p:nvPr>
        </p:nvSpPr>
        <p:spPr>
          <a:xfrm>
            <a:off x="216569" y="1210680"/>
            <a:ext cx="4443011" cy="1062902"/>
          </a:xfrm>
        </p:spPr>
        <p:txBody>
          <a:bodyPr>
            <a:normAutofit fontScale="40000" lnSpcReduction="20000"/>
          </a:bodyPr>
          <a:lstStyle/>
          <a:p>
            <a:r>
              <a:rPr lang="en-US" dirty="0" smtClean="0"/>
              <a:t>High level treatment plan</a:t>
            </a:r>
          </a:p>
          <a:p>
            <a:r>
              <a:rPr lang="en-US" dirty="0" smtClean="0"/>
              <a:t>Based on the concepts of Elements, Arms and Epochs</a:t>
            </a:r>
          </a:p>
          <a:p>
            <a:r>
              <a:rPr lang="en-US" dirty="0" smtClean="0"/>
              <a:t>Composed of Elements from Trial Elements</a:t>
            </a:r>
          </a:p>
          <a:p>
            <a:r>
              <a:rPr lang="en-US" dirty="0" smtClean="0"/>
              <a:t>Planned ARM values in DM correspond to ARM values in Trial Arms</a:t>
            </a:r>
          </a:p>
          <a:p>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3474534447"/>
              </p:ext>
            </p:extLst>
          </p:nvPr>
        </p:nvGraphicFramePr>
        <p:xfrm>
          <a:off x="319537" y="2488479"/>
          <a:ext cx="8571799" cy="3098292"/>
        </p:xfrm>
        <a:graphic>
          <a:graphicData uri="http://schemas.openxmlformats.org/drawingml/2006/table">
            <a:tbl>
              <a:tblPr/>
              <a:tblGrid>
                <a:gridCol w="1015968"/>
                <a:gridCol w="1552074"/>
                <a:gridCol w="517358"/>
                <a:gridCol w="5486399"/>
              </a:tblGrid>
              <a:tr h="155125">
                <a:tc>
                  <a:txBody>
                    <a:bodyPr/>
                    <a:lstStyle/>
                    <a:p>
                      <a:pPr marL="0" marR="0">
                        <a:lnSpc>
                          <a:spcPct val="107000"/>
                        </a:lnSpc>
                        <a:spcBef>
                          <a:spcPts val="0"/>
                        </a:spcBef>
                        <a:spcAft>
                          <a:spcPts val="0"/>
                        </a:spcAft>
                      </a:pPr>
                      <a:r>
                        <a:rPr lang="en-US" sz="1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Variable Name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10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Variable Label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10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Type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0"/>
                        </a:spcAft>
                      </a:pPr>
                      <a:r>
                        <a:rPr lang="en-US" sz="1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Description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155125">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STUDYID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Study Identifier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Unique identifier for a study.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5125">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DOMAIN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Domain Abbreviation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Two-character abbreviation for the domain, which must be TA.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0251">
                <a:tc>
                  <a:txBody>
                    <a:bodyPr/>
                    <a:lstStyle/>
                    <a:p>
                      <a:pPr marL="0" marR="0">
                        <a:lnSpc>
                          <a:spcPct val="107000"/>
                        </a:lnSpc>
                        <a:spcBef>
                          <a:spcPts val="0"/>
                        </a:spcBef>
                        <a:spcAft>
                          <a:spcPts val="0"/>
                        </a:spcAft>
                      </a:pP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ARMCD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Planned Arm Code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ARMCD is limited to 20 characters and does not have special character restrictions. If the timing of visits for a trial does not depend on which ARM a subject is in, then ARMCD should be null.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2580">
                <a:tc>
                  <a:txBody>
                    <a:bodyPr/>
                    <a:lstStyle/>
                    <a:p>
                      <a:pPr marL="0" marR="0">
                        <a:lnSpc>
                          <a:spcPct val="107000"/>
                        </a:lnSpc>
                        <a:spcBef>
                          <a:spcPts val="0"/>
                        </a:spcBef>
                        <a:spcAft>
                          <a:spcPts val="0"/>
                        </a:spcAft>
                      </a:pP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ARM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Description of Planned Arm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Name given to Arm or treatment group.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2580">
                <a:tc>
                  <a:txBody>
                    <a:bodyPr/>
                    <a:lstStyle/>
                    <a:p>
                      <a:pPr marL="0" marR="0">
                        <a:lnSpc>
                          <a:spcPct val="107000"/>
                        </a:lnSpc>
                        <a:spcBef>
                          <a:spcPts val="0"/>
                        </a:spcBef>
                        <a:spcAft>
                          <a:spcPts val="0"/>
                        </a:spcAft>
                      </a:pP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TAETORD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Planned Order of Element within Arm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Number that gives the order of the Element within the Arm.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5376">
                <a:tc>
                  <a:txBody>
                    <a:bodyPr/>
                    <a:lstStyle/>
                    <a:p>
                      <a:pPr marL="0" marR="0">
                        <a:lnSpc>
                          <a:spcPct val="107000"/>
                        </a:lnSpc>
                        <a:spcBef>
                          <a:spcPts val="0"/>
                        </a:spcBef>
                        <a:spcAft>
                          <a:spcPts val="0"/>
                        </a:spcAft>
                      </a:pP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ETCD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Element Code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ETCD (the companion to ELEMENT) is limited to 8 characters and does not have special character restrictions. These values should be short for ease of use in programming, but it is not expected that ETCD will need to serve as a variable name.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5125">
                <a:tc>
                  <a:txBody>
                    <a:bodyPr/>
                    <a:lstStyle/>
                    <a:p>
                      <a:pPr marL="0" marR="0">
                        <a:lnSpc>
                          <a:spcPct val="107000"/>
                        </a:lnSpc>
                        <a:spcBef>
                          <a:spcPts val="0"/>
                        </a:spcBef>
                        <a:spcAft>
                          <a:spcPts val="0"/>
                        </a:spcAft>
                      </a:pP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ELEMENT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Description of Element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name of the Element.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0251">
                <a:tc>
                  <a:txBody>
                    <a:bodyPr/>
                    <a:lstStyle/>
                    <a:p>
                      <a:pPr marL="0" marR="0">
                        <a:lnSpc>
                          <a:spcPct val="107000"/>
                        </a:lnSpc>
                        <a:spcBef>
                          <a:spcPts val="0"/>
                        </a:spcBef>
                        <a:spcAft>
                          <a:spcPts val="0"/>
                        </a:spcAft>
                      </a:pP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TABRANCH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Branch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Condition subjects meet, at a “branch” in the Trial Design at the end of this Element, to be included in this Arm. Example: Randomization to DRUG X.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5376">
                <a:tc>
                  <a:txBody>
                    <a:bodyPr/>
                    <a:lstStyle/>
                    <a:p>
                      <a:pPr marL="0" marR="0">
                        <a:lnSpc>
                          <a:spcPct val="107000"/>
                        </a:lnSpc>
                        <a:spcBef>
                          <a:spcPts val="0"/>
                        </a:spcBef>
                        <a:spcAft>
                          <a:spcPts val="0"/>
                        </a:spcAft>
                      </a:pP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TATRANS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Transition Rule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If the trial design allows a subject to transition to an Element other than the next Element in sequence, then the conditions for transitioning to those other Elements, and the alternative Element sequences, are specified in this rule (e.g., Responders go to washout).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5125">
                <a:tc>
                  <a:txBody>
                    <a:bodyPr/>
                    <a:lstStyle/>
                    <a:p>
                      <a:pPr marL="0" marR="0">
                        <a:lnSpc>
                          <a:spcPct val="107000"/>
                        </a:lnSpc>
                        <a:spcBef>
                          <a:spcPts val="0"/>
                        </a:spcBef>
                        <a:spcAft>
                          <a:spcPts val="0"/>
                        </a:spcAft>
                      </a:pP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EPOCH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Epoch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Name of the Trial Epoch with which this Element of the Arm is associated.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542" marR="6654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Rectangle 6"/>
          <p:cNvSpPr/>
          <p:nvPr/>
        </p:nvSpPr>
        <p:spPr>
          <a:xfrm>
            <a:off x="4659579" y="1189520"/>
            <a:ext cx="4352074" cy="932563"/>
          </a:xfrm>
          <a:prstGeom prst="rect">
            <a:avLst/>
          </a:prstGeom>
        </p:spPr>
        <p:txBody>
          <a:bodyPr wrap="square">
            <a:spAutoFit/>
          </a:bodyPr>
          <a:lstStyle/>
          <a:p>
            <a:pPr marL="257175" indent="-257175">
              <a:spcBef>
                <a:spcPct val="20000"/>
              </a:spcBef>
              <a:buClr>
                <a:srgbClr val="4E84C4"/>
              </a:buClr>
              <a:buFont typeface="Wingdings" pitchFamily="2" charset="2"/>
              <a:buChar char="§"/>
            </a:pPr>
            <a:r>
              <a:rPr lang="en-US" sz="1300" dirty="0"/>
              <a:t>Describes the </a:t>
            </a:r>
            <a:r>
              <a:rPr lang="en-US" sz="1300" dirty="0">
                <a:latin typeface="+mj-lt"/>
                <a:cs typeface="Arial" pitchFamily="34" charset="0"/>
              </a:rPr>
              <a:t>sequence</a:t>
            </a:r>
            <a:r>
              <a:rPr lang="en-US" sz="1300" dirty="0"/>
              <a:t> of Elements within each Arm, as </a:t>
            </a:r>
            <a:r>
              <a:rPr lang="en-US" sz="1300" dirty="0">
                <a:latin typeface="+mj-lt"/>
                <a:cs typeface="Arial" pitchFamily="34" charset="0"/>
              </a:rPr>
              <a:t>well</a:t>
            </a:r>
            <a:r>
              <a:rPr lang="en-US" sz="1300" dirty="0"/>
              <a:t> as rules for moving through these Elements, referred to as Branches (TABRANCH) and Transitions (TATRANS)</a:t>
            </a:r>
          </a:p>
          <a:p>
            <a:pPr marL="257175" indent="-257175">
              <a:spcBef>
                <a:spcPct val="20000"/>
              </a:spcBef>
              <a:buClr>
                <a:srgbClr val="4E84C4"/>
              </a:buClr>
              <a:buFont typeface="Wingdings" pitchFamily="2" charset="2"/>
              <a:buChar char="§"/>
            </a:pPr>
            <a:r>
              <a:rPr lang="en-US" sz="1300" dirty="0"/>
              <a:t>Names of ARM should reflect the protocol</a:t>
            </a:r>
          </a:p>
        </p:txBody>
      </p:sp>
      <p:sp>
        <p:nvSpPr>
          <p:cNvPr id="8" name="Text Placeholder 4"/>
          <p:cNvSpPr txBox="1">
            <a:spLocks/>
          </p:cNvSpPr>
          <p:nvPr/>
        </p:nvSpPr>
        <p:spPr>
          <a:xfrm>
            <a:off x="4730214" y="5500625"/>
            <a:ext cx="2813586" cy="192082"/>
          </a:xfrm>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900" dirty="0">
                <a:solidFill>
                  <a:schemeClr val="tx1">
                    <a:lumMod val="50000"/>
                    <a:lumOff val="50000"/>
                  </a:schemeClr>
                </a:solidFill>
              </a:rPr>
              <a:t>TCS confidential</a:t>
            </a:r>
          </a:p>
        </p:txBody>
      </p:sp>
    </p:spTree>
    <p:extLst>
      <p:ext uri="{BB962C8B-B14F-4D97-AF65-F5344CB8AC3E}">
        <p14:creationId xmlns:p14="http://schemas.microsoft.com/office/powerpoint/2010/main" val="4926993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75001"/>
            <a:ext cx="4730214" cy="535539"/>
          </a:xfrm>
        </p:spPr>
        <p:txBody>
          <a:bodyPr/>
          <a:lstStyle/>
          <a:p>
            <a:pPr algn="l"/>
            <a:r>
              <a:rPr lang="en-GB" sz="2400" dirty="0">
                <a:solidFill>
                  <a:schemeClr val="bg1"/>
                </a:solidFill>
              </a:rPr>
              <a:t>Trial Arms (TA) Domain - Metadata</a:t>
            </a:r>
          </a:p>
        </p:txBody>
      </p:sp>
      <p:grpSp>
        <p:nvGrpSpPr>
          <p:cNvPr id="6" name="Group 5"/>
          <p:cNvGrpSpPr/>
          <p:nvPr/>
        </p:nvGrpSpPr>
        <p:grpSpPr>
          <a:xfrm>
            <a:off x="276727" y="1302019"/>
            <a:ext cx="8373978" cy="3917643"/>
            <a:chOff x="276727" y="690452"/>
            <a:chExt cx="7279106" cy="5124152"/>
          </a:xfrm>
        </p:grpSpPr>
        <p:pic>
          <p:nvPicPr>
            <p:cNvPr id="4" name="Picture 3"/>
            <p:cNvPicPr>
              <a:picLocks noChangeAspect="1"/>
            </p:cNvPicPr>
            <p:nvPr/>
          </p:nvPicPr>
          <p:blipFill>
            <a:blip r:embed="rId3"/>
            <a:stretch>
              <a:fillRect/>
            </a:stretch>
          </p:blipFill>
          <p:spPr>
            <a:xfrm>
              <a:off x="276727" y="690452"/>
              <a:ext cx="7279106" cy="3390806"/>
            </a:xfrm>
            <a:prstGeom prst="rect">
              <a:avLst/>
            </a:prstGeom>
            <a:ln>
              <a:solidFill>
                <a:schemeClr val="accent1">
                  <a:lumMod val="75000"/>
                </a:schemeClr>
              </a:solidFill>
            </a:ln>
          </p:spPr>
        </p:pic>
        <p:pic>
          <p:nvPicPr>
            <p:cNvPr id="5" name="Picture 4"/>
            <p:cNvPicPr>
              <a:picLocks noChangeAspect="1"/>
            </p:cNvPicPr>
            <p:nvPr/>
          </p:nvPicPr>
          <p:blipFill>
            <a:blip r:embed="rId4"/>
            <a:stretch>
              <a:fillRect/>
            </a:stretch>
          </p:blipFill>
          <p:spPr>
            <a:xfrm>
              <a:off x="276727" y="4093290"/>
              <a:ext cx="7279106" cy="1721314"/>
            </a:xfrm>
            <a:prstGeom prst="rect">
              <a:avLst/>
            </a:prstGeom>
            <a:ln>
              <a:solidFill>
                <a:schemeClr val="accent1">
                  <a:lumMod val="75000"/>
                </a:schemeClr>
              </a:solidFill>
            </a:ln>
          </p:spPr>
        </p:pic>
      </p:grpSp>
      <p:sp>
        <p:nvSpPr>
          <p:cNvPr id="7" name="Text Placeholder 4"/>
          <p:cNvSpPr txBox="1">
            <a:spLocks/>
          </p:cNvSpPr>
          <p:nvPr/>
        </p:nvSpPr>
        <p:spPr>
          <a:xfrm>
            <a:off x="4730214" y="5500631"/>
            <a:ext cx="2813586" cy="192082"/>
          </a:xfrm>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900" dirty="0">
                <a:solidFill>
                  <a:schemeClr val="tx1">
                    <a:lumMod val="50000"/>
                    <a:lumOff val="50000"/>
                  </a:schemeClr>
                </a:solidFill>
              </a:rPr>
              <a:t>TCS confidential</a:t>
            </a:r>
          </a:p>
        </p:txBody>
      </p:sp>
    </p:spTree>
    <p:extLst>
      <p:ext uri="{BB962C8B-B14F-4D97-AF65-F5344CB8AC3E}">
        <p14:creationId xmlns:p14="http://schemas.microsoft.com/office/powerpoint/2010/main" val="26526858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81541"/>
            <a:ext cx="5292846" cy="535539"/>
          </a:xfrm>
        </p:spPr>
        <p:txBody>
          <a:bodyPr/>
          <a:lstStyle/>
          <a:p>
            <a:pPr algn="l"/>
            <a:r>
              <a:rPr lang="en-GB" sz="2400" dirty="0">
                <a:solidFill>
                  <a:schemeClr val="bg1"/>
                </a:solidFill>
              </a:rPr>
              <a:t>Trial Arms (TA) Domain - Implementation</a:t>
            </a:r>
          </a:p>
        </p:txBody>
      </p:sp>
      <p:graphicFrame>
        <p:nvGraphicFramePr>
          <p:cNvPr id="7" name="Table 6"/>
          <p:cNvGraphicFramePr>
            <a:graphicFrameLocks noGrp="1"/>
          </p:cNvGraphicFramePr>
          <p:nvPr>
            <p:extLst/>
          </p:nvPr>
        </p:nvGraphicFramePr>
        <p:xfrm>
          <a:off x="96254" y="1380627"/>
          <a:ext cx="8819146" cy="3296651"/>
        </p:xfrm>
        <a:graphic>
          <a:graphicData uri="http://schemas.openxmlformats.org/drawingml/2006/table">
            <a:tbl>
              <a:tblPr/>
              <a:tblGrid>
                <a:gridCol w="878304"/>
                <a:gridCol w="601579"/>
                <a:gridCol w="553452"/>
                <a:gridCol w="962527"/>
                <a:gridCol w="1167063"/>
                <a:gridCol w="830179"/>
                <a:gridCol w="713981"/>
                <a:gridCol w="807560"/>
                <a:gridCol w="1359065"/>
                <a:gridCol w="945436"/>
              </a:tblGrid>
              <a:tr h="452021">
                <a:tc>
                  <a:txBody>
                    <a:bodyPr/>
                    <a:lstStyle/>
                    <a:p>
                      <a:pPr algn="l" rtl="0" fontAlgn="b"/>
                      <a:r>
                        <a:rPr lang="en-US" sz="1050" b="1" i="0" u="none" strike="noStrike" dirty="0">
                          <a:solidFill>
                            <a:srgbClr val="000000"/>
                          </a:solidFill>
                          <a:effectLst/>
                          <a:latin typeface="Times New Roman" panose="02020603050405020304" pitchFamily="18" charset="0"/>
                        </a:rPr>
                        <a:t>STUDYID </a:t>
                      </a:r>
                    </a:p>
                  </a:txBody>
                  <a:tcPr marL="7133" marR="7133" marT="713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
                      <a:r>
                        <a:rPr lang="en-US" sz="1050" b="1" i="0" u="none" strike="noStrike" dirty="0">
                          <a:solidFill>
                            <a:srgbClr val="000000"/>
                          </a:solidFill>
                          <a:effectLst/>
                          <a:latin typeface="Times New Roman" panose="02020603050405020304" pitchFamily="18" charset="0"/>
                        </a:rPr>
                        <a:t>DOMAIN </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050" b="1" i="0" u="none" strike="noStrike" kern="1200" dirty="0">
                          <a:solidFill>
                            <a:srgbClr val="000000"/>
                          </a:solidFill>
                          <a:effectLst/>
                          <a:latin typeface="Times New Roman" panose="02020603050405020304" pitchFamily="18" charset="0"/>
                          <a:ea typeface="+mn-ea"/>
                          <a:cs typeface="+mn-cs"/>
                        </a:rPr>
                        <a:t>ARMCD</a:t>
                      </a:r>
                      <a:r>
                        <a:rPr lang="en-US" sz="1050" b="1" i="0" u="none" strike="noStrike" dirty="0">
                          <a:solidFill>
                            <a:srgbClr val="000000"/>
                          </a:solidFill>
                          <a:effectLst/>
                          <a:latin typeface="Times New Roman" panose="02020603050405020304" pitchFamily="18" charset="0"/>
                        </a:rPr>
                        <a:t> </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050" b="1" i="0" u="none" strike="noStrike" dirty="0">
                          <a:solidFill>
                            <a:srgbClr val="000000"/>
                          </a:solidFill>
                          <a:effectLst/>
                          <a:latin typeface="Times New Roman" panose="02020603050405020304" pitchFamily="18" charset="0"/>
                        </a:rPr>
                        <a:t>ARM </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050" b="1" i="0" u="none" strike="noStrike" dirty="0">
                          <a:solidFill>
                            <a:srgbClr val="000000"/>
                          </a:solidFill>
                          <a:effectLst/>
                          <a:latin typeface="Times New Roman" panose="02020603050405020304" pitchFamily="18" charset="0"/>
                        </a:rPr>
                        <a:t>EPOCH </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050" b="1" i="0" u="none" strike="noStrike" dirty="0">
                          <a:solidFill>
                            <a:srgbClr val="000000"/>
                          </a:solidFill>
                          <a:effectLst/>
                          <a:latin typeface="Times New Roman" panose="02020603050405020304" pitchFamily="18" charset="0"/>
                        </a:rPr>
                        <a:t>TAETORD </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050" b="1" i="0" u="none" strike="noStrike" dirty="0">
                          <a:solidFill>
                            <a:srgbClr val="000000"/>
                          </a:solidFill>
                          <a:effectLst/>
                          <a:latin typeface="Times New Roman" panose="02020603050405020304" pitchFamily="18" charset="0"/>
                        </a:rPr>
                        <a:t>ETCD </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050" b="1" i="0" u="none" strike="noStrike" dirty="0">
                          <a:solidFill>
                            <a:srgbClr val="000000"/>
                          </a:solidFill>
                          <a:effectLst/>
                          <a:latin typeface="Times New Roman" panose="02020603050405020304" pitchFamily="18" charset="0"/>
                        </a:rPr>
                        <a:t>ELEMENT </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050" b="1" i="0" u="none" strike="noStrike" dirty="0">
                          <a:solidFill>
                            <a:srgbClr val="000000"/>
                          </a:solidFill>
                          <a:effectLst/>
                          <a:latin typeface="Times New Roman" panose="02020603050405020304" pitchFamily="18" charset="0"/>
                        </a:rPr>
                        <a:t>TABRANCH </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050" b="1" i="0" u="none" strike="noStrike" dirty="0">
                          <a:solidFill>
                            <a:srgbClr val="000000"/>
                          </a:solidFill>
                          <a:effectLst/>
                          <a:latin typeface="Times New Roman" panose="02020603050405020304" pitchFamily="18" charset="0"/>
                        </a:rPr>
                        <a:t>TATRANS </a:t>
                      </a:r>
                    </a:p>
                  </a:txBody>
                  <a:tcPr marL="7133" marR="7133" marT="713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4105">
                <a:tc>
                  <a:txBody>
                    <a:bodyPr/>
                    <a:lstStyle/>
                    <a:p>
                      <a:pPr algn="l" fontAlgn="b"/>
                      <a:r>
                        <a:rPr lang="en-US" sz="1100" b="0" i="0" u="none" strike="noStrike" dirty="0">
                          <a:solidFill>
                            <a:srgbClr val="000000"/>
                          </a:solidFill>
                          <a:effectLst/>
                          <a:latin typeface="Calibri" panose="020F0502020204030204" pitchFamily="34" charset="0"/>
                        </a:rPr>
                        <a:t>CDISCtraining</a:t>
                      </a:r>
                    </a:p>
                  </a:txBody>
                  <a:tcPr marL="7133" marR="7133" marT="713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TA</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smtClean="0">
                          <a:solidFill>
                            <a:srgbClr val="000000"/>
                          </a:solidFill>
                          <a:effectLst/>
                          <a:latin typeface="Calibri" panose="020F0502020204030204" pitchFamily="34" charset="0"/>
                        </a:rPr>
                        <a:t>ARM A</a:t>
                      </a:r>
                      <a:endParaRPr lang="en-US" sz="1100" b="0" i="0" u="none" strike="noStrike" dirty="0">
                        <a:solidFill>
                          <a:srgbClr val="000000"/>
                        </a:solidFill>
                        <a:effectLst/>
                        <a:latin typeface="Calibri" panose="020F0502020204030204" pitchFamily="34" charset="0"/>
                      </a:endParaRP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Screen Epoch</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SCREEN</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Screening</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Randomized to Treatment A</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7133" marR="7133" marT="713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74105">
                <a:tc>
                  <a:txBody>
                    <a:bodyPr/>
                    <a:lstStyle/>
                    <a:p>
                      <a:pPr algn="l" fontAlgn="b"/>
                      <a:r>
                        <a:rPr lang="en-US" sz="1100" b="0" i="0" u="none" strike="noStrike" dirty="0">
                          <a:solidFill>
                            <a:srgbClr val="000000"/>
                          </a:solidFill>
                          <a:effectLst/>
                          <a:latin typeface="Calibri" panose="020F0502020204030204" pitchFamily="34" charset="0"/>
                        </a:rPr>
                        <a:t>CDISCtraining</a:t>
                      </a:r>
                    </a:p>
                  </a:txBody>
                  <a:tcPr marL="7133" marR="7133" marT="713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TA</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smtClean="0">
                          <a:solidFill>
                            <a:srgbClr val="000000"/>
                          </a:solidFill>
                          <a:effectLst/>
                          <a:latin typeface="Calibri" panose="020F0502020204030204" pitchFamily="34" charset="0"/>
                        </a:rPr>
                        <a:t>ARM A</a:t>
                      </a:r>
                      <a:endParaRPr lang="en-US" sz="1100" b="0" i="0" u="none" strike="noStrike" dirty="0">
                        <a:solidFill>
                          <a:srgbClr val="000000"/>
                        </a:solidFill>
                        <a:effectLst/>
                        <a:latin typeface="Calibri" panose="020F0502020204030204" pitchFamily="34" charset="0"/>
                      </a:endParaRP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Treatment Epoch</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TRTA</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Treatment A BID</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7133" marR="7133" marT="713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74105">
                <a:tc>
                  <a:txBody>
                    <a:bodyPr/>
                    <a:lstStyle/>
                    <a:p>
                      <a:pPr algn="l" fontAlgn="b"/>
                      <a:r>
                        <a:rPr lang="en-US" sz="1100" b="0" i="0" u="none" strike="noStrike" dirty="0">
                          <a:solidFill>
                            <a:srgbClr val="000000"/>
                          </a:solidFill>
                          <a:effectLst/>
                          <a:latin typeface="Calibri" panose="020F0502020204030204" pitchFamily="34" charset="0"/>
                        </a:rPr>
                        <a:t>CDISCtraining</a:t>
                      </a:r>
                    </a:p>
                  </a:txBody>
                  <a:tcPr marL="7133" marR="7133" marT="713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TA</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smtClean="0">
                          <a:solidFill>
                            <a:srgbClr val="000000"/>
                          </a:solidFill>
                          <a:effectLst/>
                          <a:latin typeface="Calibri" panose="020F0502020204030204" pitchFamily="34" charset="0"/>
                        </a:rPr>
                        <a:t>ARM A</a:t>
                      </a:r>
                      <a:endParaRPr lang="en-US" sz="1100" b="0" i="0" u="none" strike="noStrike" dirty="0">
                        <a:solidFill>
                          <a:srgbClr val="000000"/>
                        </a:solidFill>
                        <a:effectLst/>
                        <a:latin typeface="Calibri" panose="020F0502020204030204" pitchFamily="34" charset="0"/>
                      </a:endParaRP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Follow-up Epoch</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FU</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Follow-up</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7133" marR="7133" marT="713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74105">
                <a:tc>
                  <a:txBody>
                    <a:bodyPr/>
                    <a:lstStyle/>
                    <a:p>
                      <a:pPr algn="l" fontAlgn="b"/>
                      <a:r>
                        <a:rPr lang="en-US" sz="1100" b="0" i="0" u="none" strike="noStrike" dirty="0">
                          <a:solidFill>
                            <a:srgbClr val="000000"/>
                          </a:solidFill>
                          <a:effectLst/>
                          <a:latin typeface="Calibri" panose="020F0502020204030204" pitchFamily="34" charset="0"/>
                        </a:rPr>
                        <a:t>CDISCtraining</a:t>
                      </a:r>
                    </a:p>
                  </a:txBody>
                  <a:tcPr marL="7133" marR="7133" marT="713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TA</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smtClean="0">
                          <a:solidFill>
                            <a:srgbClr val="000000"/>
                          </a:solidFill>
                          <a:effectLst/>
                          <a:latin typeface="Calibri" panose="020F0502020204030204" pitchFamily="34" charset="0"/>
                        </a:rPr>
                        <a:t>ARM P</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Screen Epoch</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SCREEN</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Screening</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Randomized to Placebo</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7133" marR="7133" marT="713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74105">
                <a:tc>
                  <a:txBody>
                    <a:bodyPr/>
                    <a:lstStyle/>
                    <a:p>
                      <a:pPr algn="l" fontAlgn="b"/>
                      <a:r>
                        <a:rPr lang="en-US" sz="1100" b="0" i="0" u="none" strike="noStrike" dirty="0">
                          <a:solidFill>
                            <a:srgbClr val="000000"/>
                          </a:solidFill>
                          <a:effectLst/>
                          <a:latin typeface="Calibri" panose="020F0502020204030204" pitchFamily="34" charset="0"/>
                        </a:rPr>
                        <a:t>CDISCtraining</a:t>
                      </a:r>
                    </a:p>
                  </a:txBody>
                  <a:tcPr marL="7133" marR="7133" marT="713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TA</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smtClean="0">
                          <a:solidFill>
                            <a:srgbClr val="000000"/>
                          </a:solidFill>
                          <a:effectLst/>
                          <a:latin typeface="Calibri" panose="020F0502020204030204" pitchFamily="34" charset="0"/>
                        </a:rPr>
                        <a:t>ARM P</a:t>
                      </a:r>
                      <a:endParaRPr lang="en-US" sz="1100" b="0" i="0" u="none" strike="noStrike" dirty="0" smtClean="0">
                        <a:solidFill>
                          <a:srgbClr val="000000"/>
                        </a:solidFill>
                        <a:effectLst/>
                        <a:latin typeface="Calibri" panose="020F0502020204030204" pitchFamily="34" charset="0"/>
                      </a:endParaRP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Treatment Epoch</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PBO</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Placebo BID</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7133" marR="7133" marT="713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74105">
                <a:tc>
                  <a:txBody>
                    <a:bodyPr/>
                    <a:lstStyle/>
                    <a:p>
                      <a:pPr algn="l" fontAlgn="b"/>
                      <a:r>
                        <a:rPr lang="en-US" sz="1100" b="0" i="0" u="none" strike="noStrike" dirty="0">
                          <a:solidFill>
                            <a:srgbClr val="000000"/>
                          </a:solidFill>
                          <a:effectLst/>
                          <a:latin typeface="Calibri" panose="020F0502020204030204" pitchFamily="34" charset="0"/>
                        </a:rPr>
                        <a:t>CDISCtraining</a:t>
                      </a:r>
                    </a:p>
                  </a:txBody>
                  <a:tcPr marL="7133" marR="7133" marT="713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TA</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smtClean="0">
                          <a:solidFill>
                            <a:srgbClr val="000000"/>
                          </a:solidFill>
                          <a:effectLst/>
                          <a:latin typeface="Calibri" panose="020F0502020204030204" pitchFamily="34" charset="0"/>
                        </a:rPr>
                        <a:t>ARM P</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Follow-up Epoch</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FU</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Follow-up</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7133" marR="7133" marT="71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7133" marR="7133" marT="713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Text Placeholder 4"/>
          <p:cNvSpPr txBox="1">
            <a:spLocks/>
          </p:cNvSpPr>
          <p:nvPr/>
        </p:nvSpPr>
        <p:spPr>
          <a:xfrm>
            <a:off x="4730214" y="5469101"/>
            <a:ext cx="2813586" cy="192082"/>
          </a:xfrm>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900" dirty="0">
                <a:solidFill>
                  <a:schemeClr val="tx1">
                    <a:lumMod val="50000"/>
                    <a:lumOff val="50000"/>
                  </a:schemeClr>
                </a:solidFill>
              </a:rPr>
              <a:t>TCS confidential</a:t>
            </a:r>
          </a:p>
        </p:txBody>
      </p:sp>
      <p:sp>
        <p:nvSpPr>
          <p:cNvPr id="3" name="Rounded Rectangle 2"/>
          <p:cNvSpPr/>
          <p:nvPr/>
        </p:nvSpPr>
        <p:spPr>
          <a:xfrm>
            <a:off x="1891861" y="1881352"/>
            <a:ext cx="2764221" cy="1439917"/>
          </a:xfrm>
          <a:prstGeom prst="round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986455" y="3405352"/>
            <a:ext cx="2743759" cy="1450427"/>
          </a:xfrm>
          <a:prstGeom prst="round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452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ular Callout 80"/>
          <p:cNvSpPr/>
          <p:nvPr/>
        </p:nvSpPr>
        <p:spPr>
          <a:xfrm>
            <a:off x="5013426" y="3946357"/>
            <a:ext cx="2801005" cy="403825"/>
          </a:xfrm>
          <a:prstGeom prst="wedgeRectCallout">
            <a:avLst>
              <a:gd name="adj1" fmla="val -66612"/>
              <a:gd name="adj2" fmla="val -312288"/>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How many Elements and what are they?</a:t>
            </a:r>
            <a:endParaRPr lang="en-US" sz="1200" dirty="0">
              <a:solidFill>
                <a:schemeClr val="tx1"/>
              </a:solidFill>
            </a:endParaRPr>
          </a:p>
        </p:txBody>
      </p:sp>
      <p:sp>
        <p:nvSpPr>
          <p:cNvPr id="76" name="Rectangular Callout 75"/>
          <p:cNvSpPr/>
          <p:nvPr/>
        </p:nvSpPr>
        <p:spPr>
          <a:xfrm>
            <a:off x="3673366" y="4750127"/>
            <a:ext cx="2801005" cy="403825"/>
          </a:xfrm>
          <a:prstGeom prst="wedgeRectCallout">
            <a:avLst>
              <a:gd name="adj1" fmla="val -74116"/>
              <a:gd name="adj2" fmla="val -533517"/>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How many Treatment Arms? What are they?</a:t>
            </a:r>
            <a:endParaRPr lang="en-US" sz="1200" dirty="0">
              <a:solidFill>
                <a:schemeClr val="tx1"/>
              </a:solidFill>
            </a:endParaRPr>
          </a:p>
        </p:txBody>
      </p:sp>
      <p:cxnSp>
        <p:nvCxnSpPr>
          <p:cNvPr id="28" name="Straight Arrow Connector 27"/>
          <p:cNvCxnSpPr/>
          <p:nvPr/>
        </p:nvCxnSpPr>
        <p:spPr>
          <a:xfrm>
            <a:off x="3678624" y="2123095"/>
            <a:ext cx="236480" cy="0"/>
          </a:xfrm>
          <a:prstGeom prst="straightConnector1">
            <a:avLst/>
          </a:prstGeom>
          <a:ln w="9525">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3673366" y="2680143"/>
            <a:ext cx="236480" cy="0"/>
          </a:xfrm>
          <a:prstGeom prst="straightConnector1">
            <a:avLst/>
          </a:prstGeom>
          <a:ln w="9525">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3673366" y="3265325"/>
            <a:ext cx="236480" cy="0"/>
          </a:xfrm>
          <a:prstGeom prst="straightConnector1">
            <a:avLst/>
          </a:prstGeom>
          <a:ln w="9525">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843051" y="2128345"/>
            <a:ext cx="236480" cy="0"/>
          </a:xfrm>
          <a:prstGeom prst="straightConnector1">
            <a:avLst/>
          </a:prstGeom>
          <a:ln w="9525">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837793" y="2685393"/>
            <a:ext cx="236480" cy="0"/>
          </a:xfrm>
          <a:prstGeom prst="straightConnector1">
            <a:avLst/>
          </a:prstGeom>
          <a:ln w="9525">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2837793" y="3270575"/>
            <a:ext cx="236480" cy="0"/>
          </a:xfrm>
          <a:prstGeom prst="straightConnector1">
            <a:avLst/>
          </a:prstGeom>
          <a:ln w="9525">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4782204" y="2123095"/>
            <a:ext cx="236480" cy="0"/>
          </a:xfrm>
          <a:prstGeom prst="straightConnector1">
            <a:avLst/>
          </a:prstGeom>
          <a:ln w="9525">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4776946" y="2680143"/>
            <a:ext cx="236480" cy="0"/>
          </a:xfrm>
          <a:prstGeom prst="straightConnector1">
            <a:avLst/>
          </a:prstGeom>
          <a:ln w="9525">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4776946" y="3265325"/>
            <a:ext cx="236480" cy="0"/>
          </a:xfrm>
          <a:prstGeom prst="straightConnector1">
            <a:avLst/>
          </a:prstGeom>
          <a:ln w="9525">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617781" y="2117844"/>
            <a:ext cx="236480" cy="0"/>
          </a:xfrm>
          <a:prstGeom prst="straightConnector1">
            <a:avLst/>
          </a:prstGeom>
          <a:ln w="9525">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5612523" y="2674892"/>
            <a:ext cx="236480" cy="0"/>
          </a:xfrm>
          <a:prstGeom prst="straightConnector1">
            <a:avLst/>
          </a:prstGeom>
          <a:ln w="9525">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5612523" y="3260074"/>
            <a:ext cx="236480" cy="0"/>
          </a:xfrm>
          <a:prstGeom prst="straightConnector1">
            <a:avLst/>
          </a:prstGeom>
          <a:ln w="9525">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6710856" y="2123095"/>
            <a:ext cx="236480" cy="0"/>
          </a:xfrm>
          <a:prstGeom prst="straightConnector1">
            <a:avLst/>
          </a:prstGeom>
          <a:ln w="9525">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6705598" y="2680143"/>
            <a:ext cx="236480" cy="0"/>
          </a:xfrm>
          <a:prstGeom prst="straightConnector1">
            <a:avLst/>
          </a:prstGeom>
          <a:ln w="9525">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6705598" y="3265325"/>
            <a:ext cx="236480" cy="0"/>
          </a:xfrm>
          <a:prstGeom prst="straightConnector1">
            <a:avLst/>
          </a:prstGeom>
          <a:ln w="9525">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0" y="461088"/>
            <a:ext cx="8511639" cy="535539"/>
          </a:xfrm>
        </p:spPr>
        <p:txBody>
          <a:bodyPr/>
          <a:lstStyle/>
          <a:p>
            <a:pPr algn="l"/>
            <a:r>
              <a:rPr lang="en-GB" sz="2400" dirty="0" smtClean="0">
                <a:solidFill>
                  <a:schemeClr val="bg1"/>
                </a:solidFill>
              </a:rPr>
              <a:t>Knowledge Check</a:t>
            </a:r>
            <a:endParaRPr lang="en-GB" sz="2400" dirty="0">
              <a:solidFill>
                <a:schemeClr val="bg1"/>
              </a:solidFill>
            </a:endParaRPr>
          </a:p>
        </p:txBody>
      </p:sp>
      <p:sp>
        <p:nvSpPr>
          <p:cNvPr id="4" name="Text Placeholder 4"/>
          <p:cNvSpPr txBox="1">
            <a:spLocks/>
          </p:cNvSpPr>
          <p:nvPr/>
        </p:nvSpPr>
        <p:spPr>
          <a:xfrm>
            <a:off x="4730214" y="5480878"/>
            <a:ext cx="2813586" cy="192082"/>
          </a:xfrm>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900" dirty="0">
                <a:solidFill>
                  <a:schemeClr val="tx1">
                    <a:lumMod val="50000"/>
                    <a:lumOff val="50000"/>
                  </a:schemeClr>
                </a:solidFill>
              </a:rPr>
              <a:t>TCS confidential</a:t>
            </a:r>
          </a:p>
        </p:txBody>
      </p:sp>
      <p:sp>
        <p:nvSpPr>
          <p:cNvPr id="6" name="Rectangle 5"/>
          <p:cNvSpPr/>
          <p:nvPr/>
        </p:nvSpPr>
        <p:spPr>
          <a:xfrm>
            <a:off x="714703" y="2543503"/>
            <a:ext cx="788276" cy="283780"/>
          </a:xfrm>
          <a:prstGeom prst="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Screen</a:t>
            </a:r>
            <a:endParaRPr lang="en-US" sz="1400" dirty="0"/>
          </a:p>
        </p:txBody>
      </p:sp>
      <p:cxnSp>
        <p:nvCxnSpPr>
          <p:cNvPr id="8" name="Straight Arrow Connector 7"/>
          <p:cNvCxnSpPr>
            <a:stCxn id="6" idx="3"/>
          </p:cNvCxnSpPr>
          <p:nvPr/>
        </p:nvCxnSpPr>
        <p:spPr>
          <a:xfrm flipV="1">
            <a:off x="1502979" y="2138855"/>
            <a:ext cx="499245" cy="546538"/>
          </a:xfrm>
          <a:prstGeom prst="straightConnector1">
            <a:avLst/>
          </a:prstGeom>
          <a:ln w="9525">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17" idx="1"/>
          </p:cNvCxnSpPr>
          <p:nvPr/>
        </p:nvCxnSpPr>
        <p:spPr>
          <a:xfrm>
            <a:off x="1502979" y="2685393"/>
            <a:ext cx="493987" cy="585182"/>
          </a:xfrm>
          <a:prstGeom prst="straightConnector1">
            <a:avLst/>
          </a:prstGeom>
          <a:ln w="9525">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1502979" y="2685393"/>
            <a:ext cx="493987" cy="0"/>
          </a:xfrm>
          <a:prstGeom prst="straightConnector1">
            <a:avLst/>
          </a:prstGeom>
          <a:ln w="9525">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Rounded Rectangle 12"/>
          <p:cNvSpPr/>
          <p:nvPr/>
        </p:nvSpPr>
        <p:spPr>
          <a:xfrm>
            <a:off x="2002224" y="2002221"/>
            <a:ext cx="851337" cy="252248"/>
          </a:xfrm>
          <a:prstGeom prst="round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Placebo</a:t>
            </a:r>
            <a:endParaRPr lang="en-US" sz="1200" dirty="0"/>
          </a:p>
        </p:txBody>
      </p:sp>
      <p:sp>
        <p:nvSpPr>
          <p:cNvPr id="14" name="Rounded Rectangle 13"/>
          <p:cNvSpPr/>
          <p:nvPr/>
        </p:nvSpPr>
        <p:spPr>
          <a:xfrm>
            <a:off x="2002224" y="2564524"/>
            <a:ext cx="851337" cy="252248"/>
          </a:xfrm>
          <a:prstGeom prst="roundRect">
            <a:avLst/>
          </a:prstGeom>
          <a:solidFill>
            <a:schemeClr val="accent6">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5mg</a:t>
            </a:r>
            <a:endParaRPr lang="en-US" sz="1200" dirty="0"/>
          </a:p>
        </p:txBody>
      </p:sp>
      <p:sp>
        <p:nvSpPr>
          <p:cNvPr id="17" name="Rounded Rectangle 16"/>
          <p:cNvSpPr/>
          <p:nvPr/>
        </p:nvSpPr>
        <p:spPr>
          <a:xfrm>
            <a:off x="1996966" y="3144451"/>
            <a:ext cx="851337" cy="252248"/>
          </a:xfrm>
          <a:prstGeom prst="roundRect">
            <a:avLst/>
          </a:prstGeom>
          <a:solidFill>
            <a:schemeClr val="accent6">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5mg</a:t>
            </a:r>
            <a:endParaRPr lang="en-US" sz="1200" dirty="0"/>
          </a:p>
        </p:txBody>
      </p:sp>
      <p:sp>
        <p:nvSpPr>
          <p:cNvPr id="25" name="Rounded Rectangle 24"/>
          <p:cNvSpPr/>
          <p:nvPr/>
        </p:nvSpPr>
        <p:spPr>
          <a:xfrm>
            <a:off x="3079533" y="1996970"/>
            <a:ext cx="609598" cy="252248"/>
          </a:xfrm>
          <a:prstGeom prst="roundRect">
            <a:avLst/>
          </a:prstGeom>
          <a:solidFill>
            <a:srgbClr val="F3F907"/>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FF0000"/>
                </a:solidFill>
              </a:rPr>
              <a:t>Washout</a:t>
            </a:r>
            <a:endParaRPr lang="en-US" sz="800" dirty="0">
              <a:solidFill>
                <a:srgbClr val="FF0000"/>
              </a:solidFill>
            </a:endParaRPr>
          </a:p>
        </p:txBody>
      </p:sp>
      <p:sp>
        <p:nvSpPr>
          <p:cNvPr id="26" name="Rounded Rectangle 25"/>
          <p:cNvSpPr/>
          <p:nvPr/>
        </p:nvSpPr>
        <p:spPr>
          <a:xfrm>
            <a:off x="3079533" y="2559273"/>
            <a:ext cx="609598" cy="252248"/>
          </a:xfrm>
          <a:prstGeom prst="roundRect">
            <a:avLst/>
          </a:prstGeom>
          <a:solidFill>
            <a:srgbClr val="F3F907"/>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800" dirty="0">
                <a:solidFill>
                  <a:srgbClr val="FF0000"/>
                </a:solidFill>
              </a:rPr>
              <a:t>Washout</a:t>
            </a:r>
          </a:p>
        </p:txBody>
      </p:sp>
      <p:sp>
        <p:nvSpPr>
          <p:cNvPr id="27" name="Rounded Rectangle 26"/>
          <p:cNvSpPr/>
          <p:nvPr/>
        </p:nvSpPr>
        <p:spPr>
          <a:xfrm>
            <a:off x="3074275" y="3139200"/>
            <a:ext cx="609598" cy="252248"/>
          </a:xfrm>
          <a:prstGeom prst="roundRect">
            <a:avLst/>
          </a:prstGeom>
          <a:solidFill>
            <a:srgbClr val="F3F907"/>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800" dirty="0">
                <a:solidFill>
                  <a:srgbClr val="FF0000"/>
                </a:solidFill>
              </a:rPr>
              <a:t>Washout</a:t>
            </a:r>
          </a:p>
        </p:txBody>
      </p:sp>
      <p:sp>
        <p:nvSpPr>
          <p:cNvPr id="31" name="Rounded Rectangle 30"/>
          <p:cNvSpPr/>
          <p:nvPr/>
        </p:nvSpPr>
        <p:spPr>
          <a:xfrm>
            <a:off x="3920362" y="1996971"/>
            <a:ext cx="851337" cy="252248"/>
          </a:xfrm>
          <a:prstGeom prst="roundRect">
            <a:avLst/>
          </a:prstGeom>
          <a:solidFill>
            <a:schemeClr val="accent6">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5mg</a:t>
            </a:r>
          </a:p>
        </p:txBody>
      </p:sp>
      <p:sp>
        <p:nvSpPr>
          <p:cNvPr id="32" name="Rounded Rectangle 31"/>
          <p:cNvSpPr/>
          <p:nvPr/>
        </p:nvSpPr>
        <p:spPr>
          <a:xfrm>
            <a:off x="3920362" y="2548764"/>
            <a:ext cx="851337" cy="252248"/>
          </a:xfrm>
          <a:prstGeom prst="round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Placebo</a:t>
            </a:r>
            <a:endParaRPr lang="en-US" sz="1200" dirty="0"/>
          </a:p>
        </p:txBody>
      </p:sp>
      <p:sp>
        <p:nvSpPr>
          <p:cNvPr id="33" name="Rounded Rectangle 32"/>
          <p:cNvSpPr/>
          <p:nvPr/>
        </p:nvSpPr>
        <p:spPr>
          <a:xfrm>
            <a:off x="3915104" y="3139201"/>
            <a:ext cx="851337" cy="252248"/>
          </a:xfrm>
          <a:prstGeom prst="roundRect">
            <a:avLst/>
          </a:prstGeom>
          <a:solidFill>
            <a:schemeClr val="tx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10mg</a:t>
            </a:r>
            <a:endParaRPr lang="en-US" sz="1200" dirty="0"/>
          </a:p>
        </p:txBody>
      </p:sp>
      <p:sp>
        <p:nvSpPr>
          <p:cNvPr id="37" name="Rounded Rectangle 36"/>
          <p:cNvSpPr/>
          <p:nvPr/>
        </p:nvSpPr>
        <p:spPr>
          <a:xfrm>
            <a:off x="5018686" y="1991720"/>
            <a:ext cx="609598" cy="252248"/>
          </a:xfrm>
          <a:prstGeom prst="roundRect">
            <a:avLst/>
          </a:prstGeom>
          <a:solidFill>
            <a:srgbClr val="F3F907"/>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FF0000"/>
                </a:solidFill>
              </a:rPr>
              <a:t>Washout</a:t>
            </a:r>
            <a:endParaRPr lang="en-US" sz="800" dirty="0">
              <a:solidFill>
                <a:srgbClr val="FF0000"/>
              </a:solidFill>
            </a:endParaRPr>
          </a:p>
        </p:txBody>
      </p:sp>
      <p:sp>
        <p:nvSpPr>
          <p:cNvPr id="38" name="Rounded Rectangle 37"/>
          <p:cNvSpPr/>
          <p:nvPr/>
        </p:nvSpPr>
        <p:spPr>
          <a:xfrm>
            <a:off x="5018686" y="2554023"/>
            <a:ext cx="609598" cy="252248"/>
          </a:xfrm>
          <a:prstGeom prst="roundRect">
            <a:avLst/>
          </a:prstGeom>
          <a:solidFill>
            <a:srgbClr val="F3F907"/>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800" dirty="0">
                <a:solidFill>
                  <a:srgbClr val="FF0000"/>
                </a:solidFill>
              </a:rPr>
              <a:t>Washout</a:t>
            </a:r>
          </a:p>
        </p:txBody>
      </p:sp>
      <p:sp>
        <p:nvSpPr>
          <p:cNvPr id="39" name="Rounded Rectangle 38"/>
          <p:cNvSpPr/>
          <p:nvPr/>
        </p:nvSpPr>
        <p:spPr>
          <a:xfrm>
            <a:off x="5013428" y="3133950"/>
            <a:ext cx="609598" cy="252248"/>
          </a:xfrm>
          <a:prstGeom prst="roundRect">
            <a:avLst/>
          </a:prstGeom>
          <a:solidFill>
            <a:srgbClr val="F3F907"/>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800" dirty="0">
                <a:solidFill>
                  <a:srgbClr val="FF0000"/>
                </a:solidFill>
              </a:rPr>
              <a:t>Washout</a:t>
            </a:r>
          </a:p>
        </p:txBody>
      </p:sp>
      <p:sp>
        <p:nvSpPr>
          <p:cNvPr id="43" name="Rounded Rectangle 42"/>
          <p:cNvSpPr/>
          <p:nvPr/>
        </p:nvSpPr>
        <p:spPr>
          <a:xfrm>
            <a:off x="5859519" y="1991720"/>
            <a:ext cx="851337" cy="252248"/>
          </a:xfrm>
          <a:prstGeom prst="roundRect">
            <a:avLst/>
          </a:prstGeom>
          <a:solidFill>
            <a:schemeClr val="tx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10mg</a:t>
            </a:r>
            <a:endParaRPr lang="en-US" sz="1200" dirty="0"/>
          </a:p>
        </p:txBody>
      </p:sp>
      <p:sp>
        <p:nvSpPr>
          <p:cNvPr id="44" name="Rounded Rectangle 43"/>
          <p:cNvSpPr/>
          <p:nvPr/>
        </p:nvSpPr>
        <p:spPr>
          <a:xfrm>
            <a:off x="5854261" y="3133950"/>
            <a:ext cx="851337" cy="252248"/>
          </a:xfrm>
          <a:prstGeom prst="round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Placebo</a:t>
            </a:r>
            <a:endParaRPr lang="en-US" sz="1200" dirty="0"/>
          </a:p>
        </p:txBody>
      </p:sp>
      <p:sp>
        <p:nvSpPr>
          <p:cNvPr id="45" name="Rounded Rectangle 44"/>
          <p:cNvSpPr/>
          <p:nvPr/>
        </p:nvSpPr>
        <p:spPr>
          <a:xfrm>
            <a:off x="5838500" y="2564524"/>
            <a:ext cx="851337" cy="252248"/>
          </a:xfrm>
          <a:prstGeom prst="roundRect">
            <a:avLst/>
          </a:prstGeom>
          <a:solidFill>
            <a:schemeClr val="tx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10mg</a:t>
            </a:r>
            <a:endParaRPr lang="en-US" sz="1200" dirty="0"/>
          </a:p>
        </p:txBody>
      </p:sp>
      <p:sp>
        <p:nvSpPr>
          <p:cNvPr id="49" name="Rounded Rectangle 48"/>
          <p:cNvSpPr/>
          <p:nvPr/>
        </p:nvSpPr>
        <p:spPr>
          <a:xfrm>
            <a:off x="6963094" y="1988804"/>
            <a:ext cx="730478" cy="260414"/>
          </a:xfrm>
          <a:prstGeom prst="round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bg1"/>
                </a:solidFill>
              </a:rPr>
              <a:t>Follow-up</a:t>
            </a:r>
            <a:endParaRPr lang="en-US" sz="800" dirty="0">
              <a:solidFill>
                <a:schemeClr val="bg1"/>
              </a:solidFill>
            </a:endParaRPr>
          </a:p>
        </p:txBody>
      </p:sp>
      <p:sp>
        <p:nvSpPr>
          <p:cNvPr id="50" name="Rounded Rectangle 49"/>
          <p:cNvSpPr/>
          <p:nvPr/>
        </p:nvSpPr>
        <p:spPr>
          <a:xfrm>
            <a:off x="6952584" y="2551106"/>
            <a:ext cx="740988" cy="265665"/>
          </a:xfrm>
          <a:prstGeom prst="round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bg1"/>
                </a:solidFill>
              </a:rPr>
              <a:t>Follow-up</a:t>
            </a:r>
            <a:endParaRPr lang="en-US" sz="800" dirty="0">
              <a:solidFill>
                <a:schemeClr val="bg1"/>
              </a:solidFill>
            </a:endParaRPr>
          </a:p>
        </p:txBody>
      </p:sp>
      <p:sp>
        <p:nvSpPr>
          <p:cNvPr id="51" name="Rounded Rectangle 50"/>
          <p:cNvSpPr/>
          <p:nvPr/>
        </p:nvSpPr>
        <p:spPr>
          <a:xfrm>
            <a:off x="6947326" y="3131033"/>
            <a:ext cx="746246" cy="265665"/>
          </a:xfrm>
          <a:prstGeom prst="roundRec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bg1"/>
                </a:solidFill>
              </a:rPr>
              <a:t>Follow-up</a:t>
            </a:r>
            <a:endParaRPr lang="en-US" sz="800" dirty="0">
              <a:solidFill>
                <a:schemeClr val="bg1"/>
              </a:solidFill>
            </a:endParaRPr>
          </a:p>
        </p:txBody>
      </p:sp>
      <p:cxnSp>
        <p:nvCxnSpPr>
          <p:cNvPr id="53" name="Straight Arrow Connector 52"/>
          <p:cNvCxnSpPr/>
          <p:nvPr/>
        </p:nvCxnSpPr>
        <p:spPr>
          <a:xfrm flipV="1">
            <a:off x="1545020" y="2826600"/>
            <a:ext cx="0" cy="736407"/>
          </a:xfrm>
          <a:prstGeom prst="straightConnector1">
            <a:avLst/>
          </a:prstGeom>
          <a:ln w="9525">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Rounded Rectangle 55"/>
          <p:cNvSpPr/>
          <p:nvPr/>
        </p:nvSpPr>
        <p:spPr>
          <a:xfrm>
            <a:off x="966951" y="3602834"/>
            <a:ext cx="1156137" cy="260037"/>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Randomization</a:t>
            </a:r>
            <a:endParaRPr lang="en-US" sz="1200" dirty="0">
              <a:solidFill>
                <a:schemeClr val="tx1"/>
              </a:solidFill>
            </a:endParaRPr>
          </a:p>
        </p:txBody>
      </p:sp>
      <p:sp>
        <p:nvSpPr>
          <p:cNvPr id="58" name="Rectangular Callout 57"/>
          <p:cNvSpPr/>
          <p:nvPr/>
        </p:nvSpPr>
        <p:spPr>
          <a:xfrm>
            <a:off x="6143297" y="751391"/>
            <a:ext cx="2801005" cy="403825"/>
          </a:xfrm>
          <a:prstGeom prst="wedgeRectCallout">
            <a:avLst>
              <a:gd name="adj1" fmla="val -99257"/>
              <a:gd name="adj2" fmla="val 221265"/>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How many Epochs? And What are they?</a:t>
            </a:r>
            <a:endParaRPr lang="en-US" sz="1200" dirty="0">
              <a:solidFill>
                <a:schemeClr val="tx1"/>
              </a:solidFill>
            </a:endParaRPr>
          </a:p>
        </p:txBody>
      </p:sp>
      <p:sp>
        <p:nvSpPr>
          <p:cNvPr id="59" name="Rounded Rectangle 58"/>
          <p:cNvSpPr/>
          <p:nvPr/>
        </p:nvSpPr>
        <p:spPr>
          <a:xfrm>
            <a:off x="662153" y="1260570"/>
            <a:ext cx="998482" cy="487547"/>
          </a:xfrm>
          <a:prstGeom prst="roundRect">
            <a:avLst/>
          </a:prstGeom>
          <a:noFill/>
          <a:ln>
            <a:solidFill>
              <a:schemeClr val="tx1"/>
            </a:solidFill>
          </a:ln>
          <a:effectLst>
            <a:glow rad="101600">
              <a:srgbClr val="FF7D7D">
                <a:alpha val="6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Screening Epoch</a:t>
            </a:r>
            <a:endParaRPr lang="en-US" sz="1200" dirty="0">
              <a:solidFill>
                <a:schemeClr val="tx1"/>
              </a:solidFill>
            </a:endParaRPr>
          </a:p>
        </p:txBody>
      </p:sp>
      <p:cxnSp>
        <p:nvCxnSpPr>
          <p:cNvPr id="61" name="Straight Arrow Connector 60"/>
          <p:cNvCxnSpPr/>
          <p:nvPr/>
        </p:nvCxnSpPr>
        <p:spPr>
          <a:xfrm>
            <a:off x="1161394" y="1769137"/>
            <a:ext cx="0" cy="474148"/>
          </a:xfrm>
          <a:prstGeom prst="straightConnector1">
            <a:avLst/>
          </a:prstGeom>
          <a:ln w="952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Rounded Rectangle 62"/>
          <p:cNvSpPr/>
          <p:nvPr/>
        </p:nvSpPr>
        <p:spPr>
          <a:xfrm>
            <a:off x="1891865" y="1255571"/>
            <a:ext cx="945928" cy="487547"/>
          </a:xfrm>
          <a:prstGeom prst="roundRect">
            <a:avLst/>
          </a:prstGeom>
          <a:noFill/>
          <a:ln>
            <a:solidFill>
              <a:schemeClr val="tx1"/>
            </a:solidFill>
          </a:ln>
          <a:effectLst>
            <a:glow rad="101600">
              <a:srgbClr val="FF7D7D">
                <a:alpha val="6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First Treatment Epoch</a:t>
            </a:r>
            <a:endParaRPr lang="en-US" sz="1200" dirty="0">
              <a:solidFill>
                <a:schemeClr val="tx1"/>
              </a:solidFill>
            </a:endParaRPr>
          </a:p>
        </p:txBody>
      </p:sp>
      <p:cxnSp>
        <p:nvCxnSpPr>
          <p:cNvPr id="64" name="Straight Arrow Connector 63"/>
          <p:cNvCxnSpPr/>
          <p:nvPr/>
        </p:nvCxnSpPr>
        <p:spPr>
          <a:xfrm>
            <a:off x="2391106" y="1764138"/>
            <a:ext cx="0" cy="158072"/>
          </a:xfrm>
          <a:prstGeom prst="straightConnector1">
            <a:avLst/>
          </a:prstGeom>
          <a:ln w="952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Rounded Rectangle 65"/>
          <p:cNvSpPr/>
          <p:nvPr/>
        </p:nvSpPr>
        <p:spPr>
          <a:xfrm>
            <a:off x="2916622" y="1250400"/>
            <a:ext cx="856588" cy="487547"/>
          </a:xfrm>
          <a:prstGeom prst="roundRect">
            <a:avLst/>
          </a:prstGeom>
          <a:noFill/>
          <a:ln>
            <a:solidFill>
              <a:schemeClr val="tx1"/>
            </a:solidFill>
          </a:ln>
          <a:effectLst>
            <a:glow rad="101600">
              <a:srgbClr val="FF7D7D">
                <a:alpha val="6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First Washout Epoch</a:t>
            </a:r>
            <a:endParaRPr lang="en-US" sz="1200" dirty="0">
              <a:solidFill>
                <a:schemeClr val="tx1"/>
              </a:solidFill>
            </a:endParaRPr>
          </a:p>
        </p:txBody>
      </p:sp>
      <p:cxnSp>
        <p:nvCxnSpPr>
          <p:cNvPr id="67" name="Straight Arrow Connector 66"/>
          <p:cNvCxnSpPr/>
          <p:nvPr/>
        </p:nvCxnSpPr>
        <p:spPr>
          <a:xfrm>
            <a:off x="3415863" y="1758967"/>
            <a:ext cx="0" cy="158072"/>
          </a:xfrm>
          <a:prstGeom prst="straightConnector1">
            <a:avLst/>
          </a:prstGeom>
          <a:ln w="952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ounded Rectangle 67"/>
          <p:cNvSpPr/>
          <p:nvPr/>
        </p:nvSpPr>
        <p:spPr>
          <a:xfrm>
            <a:off x="3873059" y="1250400"/>
            <a:ext cx="898640" cy="487547"/>
          </a:xfrm>
          <a:prstGeom prst="roundRect">
            <a:avLst/>
          </a:prstGeom>
          <a:noFill/>
          <a:ln>
            <a:solidFill>
              <a:schemeClr val="tx1"/>
            </a:solidFill>
          </a:ln>
          <a:effectLst>
            <a:glow rad="101600">
              <a:srgbClr val="FF7D7D">
                <a:alpha val="6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Second Treatment Epoch</a:t>
            </a:r>
            <a:endParaRPr lang="en-US" sz="1200" dirty="0">
              <a:solidFill>
                <a:schemeClr val="tx1"/>
              </a:solidFill>
            </a:endParaRPr>
          </a:p>
        </p:txBody>
      </p:sp>
      <p:cxnSp>
        <p:nvCxnSpPr>
          <p:cNvPr id="69" name="Straight Arrow Connector 68"/>
          <p:cNvCxnSpPr/>
          <p:nvPr/>
        </p:nvCxnSpPr>
        <p:spPr>
          <a:xfrm>
            <a:off x="4351285" y="1769392"/>
            <a:ext cx="0" cy="158072"/>
          </a:xfrm>
          <a:prstGeom prst="straightConnector1">
            <a:avLst/>
          </a:prstGeom>
          <a:ln w="952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0" name="Rounded Rectangle 69"/>
          <p:cNvSpPr/>
          <p:nvPr/>
        </p:nvSpPr>
        <p:spPr>
          <a:xfrm>
            <a:off x="4871548" y="1255654"/>
            <a:ext cx="867109" cy="487547"/>
          </a:xfrm>
          <a:prstGeom prst="roundRect">
            <a:avLst/>
          </a:prstGeom>
          <a:noFill/>
          <a:ln>
            <a:solidFill>
              <a:schemeClr val="tx1"/>
            </a:solidFill>
          </a:ln>
          <a:effectLst>
            <a:glow rad="101600">
              <a:srgbClr val="FF7D7D">
                <a:alpha val="6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Second Washout Epoch</a:t>
            </a:r>
            <a:endParaRPr lang="en-US" sz="1200" dirty="0">
              <a:solidFill>
                <a:schemeClr val="tx1"/>
              </a:solidFill>
            </a:endParaRPr>
          </a:p>
        </p:txBody>
      </p:sp>
      <p:cxnSp>
        <p:nvCxnSpPr>
          <p:cNvPr id="71" name="Straight Arrow Connector 70"/>
          <p:cNvCxnSpPr/>
          <p:nvPr/>
        </p:nvCxnSpPr>
        <p:spPr>
          <a:xfrm>
            <a:off x="5318227" y="1764221"/>
            <a:ext cx="0" cy="158072"/>
          </a:xfrm>
          <a:prstGeom prst="straightConnector1">
            <a:avLst/>
          </a:prstGeom>
          <a:ln w="952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2" name="Rounded Rectangle 71"/>
          <p:cNvSpPr/>
          <p:nvPr/>
        </p:nvSpPr>
        <p:spPr>
          <a:xfrm>
            <a:off x="5843755" y="1255654"/>
            <a:ext cx="898640" cy="487547"/>
          </a:xfrm>
          <a:prstGeom prst="roundRect">
            <a:avLst/>
          </a:prstGeom>
          <a:noFill/>
          <a:ln>
            <a:solidFill>
              <a:schemeClr val="tx1"/>
            </a:solidFill>
          </a:ln>
          <a:effectLst>
            <a:glow rad="101600">
              <a:srgbClr val="FF7D7D">
                <a:alpha val="6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Third Treatment Epoch</a:t>
            </a:r>
            <a:endParaRPr lang="en-US" sz="1200" dirty="0">
              <a:solidFill>
                <a:schemeClr val="tx1"/>
              </a:solidFill>
            </a:endParaRPr>
          </a:p>
        </p:txBody>
      </p:sp>
      <p:cxnSp>
        <p:nvCxnSpPr>
          <p:cNvPr id="73" name="Straight Arrow Connector 72"/>
          <p:cNvCxnSpPr/>
          <p:nvPr/>
        </p:nvCxnSpPr>
        <p:spPr>
          <a:xfrm>
            <a:off x="6321981" y="1774646"/>
            <a:ext cx="0" cy="158072"/>
          </a:xfrm>
          <a:prstGeom prst="straightConnector1">
            <a:avLst/>
          </a:prstGeom>
          <a:ln w="952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7288923" y="1769475"/>
            <a:ext cx="0" cy="158072"/>
          </a:xfrm>
          <a:prstGeom prst="straightConnector1">
            <a:avLst/>
          </a:prstGeom>
          <a:ln w="952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Rounded Rectangle 74"/>
          <p:cNvSpPr/>
          <p:nvPr/>
        </p:nvSpPr>
        <p:spPr>
          <a:xfrm>
            <a:off x="6836995" y="1250399"/>
            <a:ext cx="898640" cy="487547"/>
          </a:xfrm>
          <a:prstGeom prst="roundRect">
            <a:avLst/>
          </a:prstGeom>
          <a:noFill/>
          <a:ln>
            <a:solidFill>
              <a:schemeClr val="tx1"/>
            </a:solidFill>
          </a:ln>
          <a:effectLst>
            <a:glow rad="101600">
              <a:srgbClr val="FF7D7D">
                <a:alpha val="6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Follow-up Epoch</a:t>
            </a:r>
            <a:endParaRPr lang="en-US" sz="1200" dirty="0">
              <a:solidFill>
                <a:schemeClr val="tx1"/>
              </a:solidFill>
            </a:endParaRPr>
          </a:p>
        </p:txBody>
      </p:sp>
      <p:sp>
        <p:nvSpPr>
          <p:cNvPr id="78" name="Left Arrow 77"/>
          <p:cNvSpPr/>
          <p:nvPr/>
        </p:nvSpPr>
        <p:spPr>
          <a:xfrm>
            <a:off x="7914277" y="1943228"/>
            <a:ext cx="961698" cy="321751"/>
          </a:xfrm>
          <a:prstGeom prst="leftArrow">
            <a:avLst/>
          </a:prstGeom>
          <a:solidFill>
            <a:srgbClr val="F8FDBB"/>
          </a:solidFill>
          <a:ln>
            <a:solidFill>
              <a:schemeClr val="tx1"/>
            </a:solidFill>
          </a:ln>
          <a:effectLst/>
          <a:scene3d>
            <a:camera prst="obliqueBottomLeft"/>
            <a:lightRig rig="threePt" dir="t"/>
          </a:scene3d>
          <a:sp3d>
            <a:bevelT prst="slope"/>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P-L-H</a:t>
            </a:r>
            <a:endParaRPr lang="en-US" sz="1200" dirty="0">
              <a:solidFill>
                <a:schemeClr val="tx1"/>
              </a:solidFill>
            </a:endParaRPr>
          </a:p>
        </p:txBody>
      </p:sp>
      <p:sp>
        <p:nvSpPr>
          <p:cNvPr id="79" name="Left Arrow 78"/>
          <p:cNvSpPr/>
          <p:nvPr/>
        </p:nvSpPr>
        <p:spPr>
          <a:xfrm>
            <a:off x="7898517" y="2501466"/>
            <a:ext cx="961698" cy="325818"/>
          </a:xfrm>
          <a:prstGeom prst="leftArrow">
            <a:avLst/>
          </a:prstGeom>
          <a:solidFill>
            <a:srgbClr val="FF7D7D"/>
          </a:solidFill>
          <a:ln>
            <a:solidFill>
              <a:schemeClr val="tx1"/>
            </a:solidFill>
          </a:ln>
          <a:effectLst/>
          <a:scene3d>
            <a:camera prst="obliqueBottomLeft"/>
            <a:lightRig rig="threePt" dir="t"/>
          </a:scene3d>
          <a:sp3d>
            <a:bevelT prst="slope"/>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L-P-H</a:t>
            </a:r>
            <a:endParaRPr lang="en-US" sz="1200" dirty="0">
              <a:solidFill>
                <a:schemeClr val="tx1"/>
              </a:solidFill>
            </a:endParaRPr>
          </a:p>
        </p:txBody>
      </p:sp>
      <p:sp>
        <p:nvSpPr>
          <p:cNvPr id="80" name="Left Arrow 79"/>
          <p:cNvSpPr/>
          <p:nvPr/>
        </p:nvSpPr>
        <p:spPr>
          <a:xfrm>
            <a:off x="7898517" y="3086649"/>
            <a:ext cx="961698" cy="325818"/>
          </a:xfrm>
          <a:prstGeom prst="leftArrow">
            <a:avLst/>
          </a:prstGeom>
          <a:solidFill>
            <a:srgbClr val="AC8300"/>
          </a:solidFill>
          <a:ln>
            <a:solidFill>
              <a:schemeClr val="tx1"/>
            </a:solidFill>
          </a:ln>
          <a:effectLst/>
          <a:scene3d>
            <a:camera prst="obliqueBottomLeft"/>
            <a:lightRig rig="threePt" dir="t"/>
          </a:scene3d>
          <a:sp3d>
            <a:bevelT prst="slope"/>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L-H-P</a:t>
            </a:r>
            <a:endParaRPr lang="en-US" sz="1200" dirty="0">
              <a:solidFill>
                <a:schemeClr val="tx1"/>
              </a:solidFill>
            </a:endParaRPr>
          </a:p>
        </p:txBody>
      </p:sp>
      <p:sp>
        <p:nvSpPr>
          <p:cNvPr id="82" name="TextBox 81"/>
          <p:cNvSpPr txBox="1"/>
          <p:nvPr/>
        </p:nvSpPr>
        <p:spPr>
          <a:xfrm>
            <a:off x="3578789" y="3633669"/>
            <a:ext cx="1897102" cy="2031325"/>
          </a:xfrm>
          <a:prstGeom prst="rect">
            <a:avLst/>
          </a:prstGeom>
          <a:solidFill>
            <a:schemeClr val="accent1">
              <a:lumMod val="40000"/>
              <a:lumOff val="60000"/>
            </a:schemeClr>
          </a:solidFill>
          <a:effectLst>
            <a:outerShdw blurRad="50800" dist="38100" dir="18900000" algn="bl" rotWithShape="0">
              <a:prstClr val="black">
                <a:alpha val="40000"/>
              </a:prstClr>
            </a:outerShdw>
          </a:effectLst>
        </p:spPr>
        <p:txBody>
          <a:bodyPr wrap="square" rtlCol="0">
            <a:spAutoFit/>
          </a:bodyPr>
          <a:lstStyle/>
          <a:p>
            <a:r>
              <a:rPr lang="en-US" sz="1400" dirty="0" smtClean="0"/>
              <a:t>7 elements</a:t>
            </a:r>
          </a:p>
          <a:p>
            <a:pPr marL="171450" indent="-171450">
              <a:buFont typeface="Arial" panose="020B0604020202020204" pitchFamily="34" charset="0"/>
              <a:buChar char="•"/>
            </a:pPr>
            <a:r>
              <a:rPr lang="en-US" sz="1400" dirty="0" smtClean="0"/>
              <a:t>Screen</a:t>
            </a:r>
          </a:p>
          <a:p>
            <a:pPr marL="171450" indent="-171450">
              <a:buFont typeface="Arial" panose="020B0604020202020204" pitchFamily="34" charset="0"/>
              <a:buChar char="•"/>
            </a:pPr>
            <a:r>
              <a:rPr lang="en-US" sz="1400" dirty="0" smtClean="0"/>
              <a:t>Placebo</a:t>
            </a:r>
          </a:p>
          <a:p>
            <a:pPr marL="171450" indent="-171450">
              <a:buFont typeface="Arial" panose="020B0604020202020204" pitchFamily="34" charset="0"/>
              <a:buChar char="•"/>
            </a:pPr>
            <a:r>
              <a:rPr lang="en-US" sz="1400" dirty="0"/>
              <a:t>Washout </a:t>
            </a:r>
            <a:endParaRPr lang="en-US" sz="1400" dirty="0" smtClean="0"/>
          </a:p>
          <a:p>
            <a:pPr marL="171450" indent="-171450">
              <a:buFont typeface="Arial" panose="020B0604020202020204" pitchFamily="34" charset="0"/>
              <a:buChar char="•"/>
            </a:pPr>
            <a:r>
              <a:rPr lang="en-US" sz="1400" dirty="0" smtClean="0"/>
              <a:t>5mg </a:t>
            </a:r>
          </a:p>
          <a:p>
            <a:pPr marL="171450" indent="-171450">
              <a:buFont typeface="Arial" panose="020B0604020202020204" pitchFamily="34" charset="0"/>
              <a:buChar char="•"/>
            </a:pPr>
            <a:r>
              <a:rPr lang="en-US" sz="1400" dirty="0"/>
              <a:t>Washout </a:t>
            </a:r>
          </a:p>
          <a:p>
            <a:pPr marL="171450" indent="-171450">
              <a:buFont typeface="Arial" panose="020B0604020202020204" pitchFamily="34" charset="0"/>
              <a:buChar char="•"/>
            </a:pPr>
            <a:r>
              <a:rPr lang="en-US" sz="1400" dirty="0" smtClean="0"/>
              <a:t>10mg</a:t>
            </a:r>
          </a:p>
          <a:p>
            <a:pPr marL="171450" indent="-171450">
              <a:buFont typeface="Arial" panose="020B0604020202020204" pitchFamily="34" charset="0"/>
              <a:buChar char="•"/>
            </a:pPr>
            <a:r>
              <a:rPr lang="en-US" sz="1400" dirty="0" smtClean="0"/>
              <a:t>Follow-up</a:t>
            </a:r>
          </a:p>
          <a:p>
            <a:pPr marL="171450" indent="-171450">
              <a:buFont typeface="Arial" panose="020B0604020202020204" pitchFamily="34" charset="0"/>
              <a:buChar char="•"/>
            </a:pPr>
            <a:endParaRPr lang="en-US" sz="1400" dirty="0"/>
          </a:p>
        </p:txBody>
      </p:sp>
      <p:sp>
        <p:nvSpPr>
          <p:cNvPr id="3" name="Cloud Callout 2"/>
          <p:cNvSpPr/>
          <p:nvPr/>
        </p:nvSpPr>
        <p:spPr>
          <a:xfrm>
            <a:off x="7898516" y="1233115"/>
            <a:ext cx="1129869" cy="427520"/>
          </a:xfrm>
          <a:prstGeom prst="cloudCallout">
            <a:avLst>
              <a:gd name="adj1" fmla="val -62363"/>
              <a:gd name="adj2" fmla="val 47685"/>
            </a:avLst>
          </a:prstGeom>
          <a:solidFill>
            <a:srgbClr val="FEB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FF0000"/>
                </a:solidFill>
              </a:rPr>
              <a:t>7 Epochs</a:t>
            </a:r>
            <a:endParaRPr lang="en-US" sz="1200" dirty="0">
              <a:solidFill>
                <a:srgbClr val="FF0000"/>
              </a:solidFill>
            </a:endParaRPr>
          </a:p>
        </p:txBody>
      </p:sp>
      <p:sp>
        <p:nvSpPr>
          <p:cNvPr id="5" name="Cloud Callout 4"/>
          <p:cNvSpPr/>
          <p:nvPr/>
        </p:nvSpPr>
        <p:spPr>
          <a:xfrm>
            <a:off x="7814431" y="3862870"/>
            <a:ext cx="1329569" cy="625047"/>
          </a:xfrm>
          <a:prstGeom prst="cloudCallout">
            <a:avLst>
              <a:gd name="adj1" fmla="val -18099"/>
              <a:gd name="adj2" fmla="val -121337"/>
            </a:avLst>
          </a:prstGeom>
          <a:solidFill>
            <a:srgbClr val="FEB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rgbClr val="FF0000"/>
                </a:solidFill>
              </a:rPr>
              <a:t>3 </a:t>
            </a:r>
            <a:r>
              <a:rPr lang="en-US" sz="1000" dirty="0">
                <a:solidFill>
                  <a:srgbClr val="FF0000"/>
                </a:solidFill>
              </a:rPr>
              <a:t>T</a:t>
            </a:r>
            <a:r>
              <a:rPr lang="en-US" sz="1000" dirty="0" smtClean="0">
                <a:solidFill>
                  <a:srgbClr val="FF0000"/>
                </a:solidFill>
              </a:rPr>
              <a:t>reatment Arms</a:t>
            </a:r>
            <a:endParaRPr lang="en-US" sz="1000" dirty="0">
              <a:solidFill>
                <a:srgbClr val="FF0000"/>
              </a:solidFill>
            </a:endParaRPr>
          </a:p>
        </p:txBody>
      </p:sp>
    </p:spTree>
    <p:extLst>
      <p:ext uri="{BB962C8B-B14F-4D97-AF65-F5344CB8AC3E}">
        <p14:creationId xmlns:p14="http://schemas.microsoft.com/office/powerpoint/2010/main" val="273159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subTnLst>
                                    <p:set>
                                      <p:cBhvr override="childStyle">
                                        <p:cTn dur="1" fill="hold" display="0" masterRel="nextClick" afterEffect="1"/>
                                        <p:tgtEl>
                                          <p:spTgt spid="5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subTnLst>
                                    <p:set>
                                      <p:cBhvr override="childStyle">
                                        <p:cTn dur="1" fill="hold" display="0" masterRel="nextClick" afterEffect="1"/>
                                        <p:tgtEl>
                                          <p:spTgt spid="59"/>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subTnLst>
                                    <p:set>
                                      <p:cBhvr override="childStyle">
                                        <p:cTn dur="1" fill="hold" display="0" masterRel="nextClick" afterEffect="1"/>
                                        <p:tgtEl>
                                          <p:spTgt spid="61"/>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subTnLst>
                                    <p:set>
                                      <p:cBhvr override="childStyle">
                                        <p:cTn dur="1" fill="hold" display="0" masterRel="nextClick" afterEffect="1"/>
                                        <p:tgtEl>
                                          <p:spTgt spid="63"/>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subTnLst>
                                    <p:set>
                                      <p:cBhvr override="childStyle">
                                        <p:cTn dur="1" fill="hold" display="0" masterRel="nextClick" afterEffect="1"/>
                                        <p:tgtEl>
                                          <p:spTgt spid="66"/>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subTnLst>
                                    <p:set>
                                      <p:cBhvr override="childStyle">
                                        <p:cTn dur="1" fill="hold" display="0" masterRel="nextClick" afterEffect="1"/>
                                        <p:tgtEl>
                                          <p:spTgt spid="68"/>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subTnLst>
                                    <p:set>
                                      <p:cBhvr override="childStyle">
                                        <p:cTn dur="1" fill="hold" display="0" masterRel="nextClick" afterEffect="1"/>
                                        <p:tgtEl>
                                          <p:spTgt spid="69"/>
                                        </p:tgtEl>
                                        <p:attrNameLst>
                                          <p:attrName>style.visibility</p:attrName>
                                        </p:attrNameLst>
                                      </p:cBhvr>
                                      <p:to>
                                        <p:strVal val="hidden"/>
                                      </p:to>
                                    </p:set>
                                  </p:subTnLst>
                                </p:cTn>
                              </p:par>
                              <p:par>
                                <p:cTn id="25" presetID="1" presetClass="entr" presetSubtype="0"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subTnLst>
                                    <p:set>
                                      <p:cBhvr override="childStyle">
                                        <p:cTn dur="1" fill="hold" display="0" masterRel="nextClick" afterEffect="1"/>
                                        <p:tgtEl>
                                          <p:spTgt spid="70"/>
                                        </p:tgtEl>
                                        <p:attrNameLst>
                                          <p:attrName>style.visibility</p:attrName>
                                        </p:attrNameLst>
                                      </p:cBhvr>
                                      <p:to>
                                        <p:strVal val="hidden"/>
                                      </p:to>
                                    </p:set>
                                  </p:subTnLst>
                                </p:cTn>
                              </p:par>
                              <p:par>
                                <p:cTn id="27" presetID="1"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subTnLst>
                                    <p:set>
                                      <p:cBhvr override="childStyle">
                                        <p:cTn dur="1" fill="hold" display="0" masterRel="nextClick" afterEffect="1"/>
                                        <p:tgtEl>
                                          <p:spTgt spid="71"/>
                                        </p:tgtEl>
                                        <p:attrNameLst>
                                          <p:attrName>style.visibility</p:attrName>
                                        </p:attrNameLst>
                                      </p:cBhvr>
                                      <p:to>
                                        <p:strVal val="hidden"/>
                                      </p:to>
                                    </p:set>
                                  </p:sub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subTnLst>
                                    <p:set>
                                      <p:cBhvr override="childStyle">
                                        <p:cTn dur="1" fill="hold" display="0" masterRel="nextClick" afterEffect="1"/>
                                        <p:tgtEl>
                                          <p:spTgt spid="72"/>
                                        </p:tgtEl>
                                        <p:attrNameLst>
                                          <p:attrName>style.visibility</p:attrName>
                                        </p:attrNameLst>
                                      </p:cBhvr>
                                      <p:to>
                                        <p:strVal val="hidden"/>
                                      </p:to>
                                    </p:set>
                                  </p:subTnLst>
                                </p:cTn>
                              </p:par>
                              <p:par>
                                <p:cTn id="31" presetID="1" presetClass="entr" presetSubtype="0" fill="hold" nodeType="withEffect">
                                  <p:stCondLst>
                                    <p:cond delay="0"/>
                                  </p:stCondLst>
                                  <p:childTnLst>
                                    <p:set>
                                      <p:cBhvr>
                                        <p:cTn id="32" dur="1" fill="hold">
                                          <p:stCondLst>
                                            <p:cond delay="0"/>
                                          </p:stCondLst>
                                        </p:cTn>
                                        <p:tgtEl>
                                          <p:spTgt spid="73"/>
                                        </p:tgtEl>
                                        <p:attrNameLst>
                                          <p:attrName>style.visibility</p:attrName>
                                        </p:attrNameLst>
                                      </p:cBhvr>
                                      <p:to>
                                        <p:strVal val="visible"/>
                                      </p:to>
                                    </p:set>
                                  </p:childTnLst>
                                  <p:subTnLst>
                                    <p:set>
                                      <p:cBhvr override="childStyle">
                                        <p:cTn dur="1" fill="hold" display="0" masterRel="nextClick" afterEffect="1"/>
                                        <p:tgtEl>
                                          <p:spTgt spid="73"/>
                                        </p:tgtEl>
                                        <p:attrNameLst>
                                          <p:attrName>style.visibility</p:attrName>
                                        </p:attrNameLst>
                                      </p:cBhvr>
                                      <p:to>
                                        <p:strVal val="hidden"/>
                                      </p:to>
                                    </p:set>
                                  </p:subTnLst>
                                </p:cTn>
                              </p:par>
                              <p:par>
                                <p:cTn id="33" presetID="1" presetClass="entr" presetSubtype="0"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subTnLst>
                                    <p:set>
                                      <p:cBhvr override="childStyle">
                                        <p:cTn dur="1" fill="hold" display="0" masterRel="nextClick" afterEffect="1"/>
                                        <p:tgtEl>
                                          <p:spTgt spid="75"/>
                                        </p:tgtEl>
                                        <p:attrNameLst>
                                          <p:attrName>style.visibility</p:attrName>
                                        </p:attrNameLst>
                                      </p:cBhvr>
                                      <p:to>
                                        <p:strVal val="hidden"/>
                                      </p:to>
                                    </p:set>
                                  </p:subTnLst>
                                </p:cTn>
                              </p:par>
                              <p:par>
                                <p:cTn id="35" presetID="1" presetClass="entr" presetSubtype="0" fill="hold"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subTnLst>
                                    <p:set>
                                      <p:cBhvr override="childStyle">
                                        <p:cTn dur="1" fill="hold" display="0" masterRel="nextClick" afterEffect="1"/>
                                        <p:tgtEl>
                                          <p:spTgt spid="74"/>
                                        </p:tgtEl>
                                        <p:attrNameLst>
                                          <p:attrName>style.visibility</p:attrName>
                                        </p:attrNameLst>
                                      </p:cBhvr>
                                      <p:to>
                                        <p:strVal val="hidden"/>
                                      </p:to>
                                    </p:set>
                                  </p:sub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6"/>
                                        </p:tgtEl>
                                        <p:attrNameLst>
                                          <p:attrName>style.visibility</p:attrName>
                                        </p:attrNameLst>
                                      </p:cBhvr>
                                      <p:to>
                                        <p:strVal val="visible"/>
                                      </p:to>
                                    </p:set>
                                  </p:childTnLst>
                                  <p:subTnLst>
                                    <p:set>
                                      <p:cBhvr override="childStyle">
                                        <p:cTn dur="1" fill="hold" display="0" masterRel="nextClick" afterEffect="1"/>
                                        <p:tgtEl>
                                          <p:spTgt spid="76"/>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8"/>
                                        </p:tgtEl>
                                        <p:attrNameLst>
                                          <p:attrName>style.visibility</p:attrName>
                                        </p:attrNameLst>
                                      </p:cBhvr>
                                      <p:to>
                                        <p:strVal val="visible"/>
                                      </p:to>
                                    </p:set>
                                  </p:childTnLst>
                                  <p:subTnLst>
                                    <p:set>
                                      <p:cBhvr override="childStyle">
                                        <p:cTn dur="1" fill="hold" display="0" masterRel="nextClick" afterEffect="1"/>
                                        <p:tgtEl>
                                          <p:spTgt spid="78"/>
                                        </p:tgtEl>
                                        <p:attrNameLst>
                                          <p:attrName>style.visibility</p:attrName>
                                        </p:attrNameLst>
                                      </p:cBhvr>
                                      <p:to>
                                        <p:strVal val="hidden"/>
                                      </p:to>
                                    </p:set>
                                  </p:sub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subTnLst>
                                    <p:set>
                                      <p:cBhvr override="childStyle">
                                        <p:cTn dur="1" fill="hold" display="0" masterRel="nextClick" afterEffect="1"/>
                                        <p:tgtEl>
                                          <p:spTgt spid="79"/>
                                        </p:tgtEl>
                                        <p:attrNameLst>
                                          <p:attrName>style.visibility</p:attrName>
                                        </p:attrNameLst>
                                      </p:cBhvr>
                                      <p:to>
                                        <p:strVal val="hidden"/>
                                      </p:to>
                                    </p:set>
                                  </p:subTnLst>
                                </p:cTn>
                              </p:par>
                              <p:par>
                                <p:cTn id="49" presetID="1" presetClass="entr" presetSubtype="0" fill="hold" grpId="0" nodeType="withEffect">
                                  <p:stCondLst>
                                    <p:cond delay="0"/>
                                  </p:stCondLst>
                                  <p:childTnLst>
                                    <p:set>
                                      <p:cBhvr>
                                        <p:cTn id="50" dur="1" fill="hold">
                                          <p:stCondLst>
                                            <p:cond delay="0"/>
                                          </p:stCondLst>
                                        </p:cTn>
                                        <p:tgtEl>
                                          <p:spTgt spid="80"/>
                                        </p:tgtEl>
                                        <p:attrNameLst>
                                          <p:attrName>style.visibility</p:attrName>
                                        </p:attrNameLst>
                                      </p:cBhvr>
                                      <p:to>
                                        <p:strVal val="visible"/>
                                      </p:to>
                                    </p:set>
                                  </p:childTnLst>
                                  <p:subTnLst>
                                    <p:set>
                                      <p:cBhvr override="childStyle">
                                        <p:cTn dur="1" fill="hold" display="0" masterRel="nextClick" afterEffect="1"/>
                                        <p:tgtEl>
                                          <p:spTgt spid="80"/>
                                        </p:tgtEl>
                                        <p:attrNameLst>
                                          <p:attrName>style.visibility</p:attrName>
                                        </p:attrNameLst>
                                      </p:cBhvr>
                                      <p:to>
                                        <p:strVal val="hidden"/>
                                      </p:to>
                                    </p:set>
                                  </p:subTnLst>
                                </p:cTn>
                              </p:par>
                              <p:par>
                                <p:cTn id="51" presetID="1"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1"/>
                                        </p:tgtEl>
                                        <p:attrNameLst>
                                          <p:attrName>style.visibility</p:attrName>
                                        </p:attrNameLst>
                                      </p:cBhvr>
                                      <p:to>
                                        <p:strVal val="visible"/>
                                      </p:to>
                                    </p:set>
                                  </p:childTnLst>
                                  <p:subTnLst>
                                    <p:set>
                                      <p:cBhvr override="childStyle">
                                        <p:cTn dur="1" fill="hold" display="0" masterRel="nextClick" afterEffect="1"/>
                                        <p:tgtEl>
                                          <p:spTgt spid="81"/>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iterate type="wd">
                                    <p:tmAbs val="500"/>
                                  </p:iterate>
                                  <p:childTnLst>
                                    <p:set>
                                      <p:cBhvr>
                                        <p:cTn id="60" dur="1" fill="hold">
                                          <p:stCondLst>
                                            <p:cond delay="0"/>
                                          </p:stCondLst>
                                        </p:cTn>
                                        <p:tgtEl>
                                          <p:spTgt spid="82"/>
                                        </p:tgtEl>
                                        <p:attrNameLst>
                                          <p:attrName>style.visibility</p:attrName>
                                        </p:attrNameLst>
                                      </p:cBhvr>
                                      <p:to>
                                        <p:strVal val="visible"/>
                                      </p:to>
                                    </p:set>
                                  </p:childTnLst>
                                  <p:subTnLst>
                                    <p:set>
                                      <p:cBhvr override="childStyle">
                                        <p:cTn dur="1" fill="hold" display="0" masterRel="nextClick" afterEffect="1"/>
                                        <p:tgtEl>
                                          <p:spTgt spid="8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76" grpId="0" animBg="1"/>
      <p:bldP spid="58" grpId="0" animBg="1"/>
      <p:bldP spid="59" grpId="0" animBg="1"/>
      <p:bldP spid="63" grpId="0" animBg="1"/>
      <p:bldP spid="66" grpId="0" animBg="1"/>
      <p:bldP spid="68" grpId="0" animBg="1"/>
      <p:bldP spid="70" grpId="0" animBg="1"/>
      <p:bldP spid="72" grpId="0" animBg="1"/>
      <p:bldP spid="75" grpId="0" animBg="1"/>
      <p:bldP spid="78" grpId="0" animBg="1"/>
      <p:bldP spid="79" grpId="0" animBg="1"/>
      <p:bldP spid="80" grpId="0" animBg="1"/>
      <p:bldP spid="82" grpId="0" animBg="1"/>
      <p:bldP spid="3"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1088"/>
            <a:ext cx="8511639" cy="535539"/>
          </a:xfrm>
        </p:spPr>
        <p:txBody>
          <a:bodyPr/>
          <a:lstStyle/>
          <a:p>
            <a:pPr algn="l"/>
            <a:r>
              <a:rPr lang="en-GB" sz="2400" dirty="0">
                <a:solidFill>
                  <a:schemeClr val="bg1"/>
                </a:solidFill>
              </a:rPr>
              <a:t>Trial Design Domain - Summary</a:t>
            </a:r>
          </a:p>
        </p:txBody>
      </p:sp>
      <p:sp>
        <p:nvSpPr>
          <p:cNvPr id="3" name="Content Placeholder 2"/>
          <p:cNvSpPr>
            <a:spLocks noGrp="1"/>
          </p:cNvSpPr>
          <p:nvPr>
            <p:ph idx="1"/>
          </p:nvPr>
        </p:nvSpPr>
        <p:spPr>
          <a:xfrm>
            <a:off x="264696" y="1273747"/>
            <a:ext cx="8650704" cy="3394472"/>
          </a:xfrm>
        </p:spPr>
        <p:txBody>
          <a:bodyPr>
            <a:noAutofit/>
          </a:bodyPr>
          <a:lstStyle/>
          <a:p>
            <a:pPr marL="0" indent="0">
              <a:buNone/>
            </a:pPr>
            <a:r>
              <a:rPr lang="en-US" sz="1400" dirty="0"/>
              <a:t>Challenges</a:t>
            </a:r>
          </a:p>
          <a:p>
            <a:r>
              <a:rPr lang="en-US" sz="1400" dirty="0"/>
              <a:t>Finding the information needed for an accurate representation of the study.</a:t>
            </a:r>
          </a:p>
          <a:p>
            <a:r>
              <a:rPr lang="en-US" sz="1400" dirty="0"/>
              <a:t>Creating TDM tables can be as much of an art as it is a science</a:t>
            </a:r>
          </a:p>
          <a:p>
            <a:r>
              <a:rPr lang="en-US" sz="1400" dirty="0"/>
              <a:t>Keep consistency across domains</a:t>
            </a:r>
          </a:p>
          <a:p>
            <a:pPr marL="0" indent="0">
              <a:buNone/>
            </a:pPr>
            <a:r>
              <a:rPr lang="en-US" sz="1400" dirty="0"/>
              <a:t>Effects of these Domains:</a:t>
            </a:r>
          </a:p>
          <a:p>
            <a:r>
              <a:rPr lang="en-US" sz="1400" dirty="0"/>
              <a:t>TI:</a:t>
            </a:r>
          </a:p>
          <a:p>
            <a:pPr marL="585788" lvl="1">
              <a:spcBef>
                <a:spcPts val="0"/>
              </a:spcBef>
              <a:buFont typeface="Wingdings" panose="05000000000000000000" pitchFamily="2" charset="2"/>
              <a:buChar char="ü"/>
            </a:pPr>
            <a:r>
              <a:rPr lang="en-US" sz="1400" dirty="0"/>
              <a:t>IE (IETESTCD, IETEST, IECAT – all required)</a:t>
            </a:r>
          </a:p>
          <a:p>
            <a:r>
              <a:rPr lang="en-US" sz="1400" dirty="0"/>
              <a:t>TE:</a:t>
            </a:r>
          </a:p>
          <a:p>
            <a:pPr marL="585788" lvl="1">
              <a:spcBef>
                <a:spcPts val="0"/>
              </a:spcBef>
              <a:buFont typeface="Wingdings" panose="05000000000000000000" pitchFamily="2" charset="2"/>
              <a:buChar char="ü"/>
            </a:pPr>
            <a:r>
              <a:rPr lang="fr-FR" sz="1400" dirty="0">
                <a:solidFill>
                  <a:srgbClr val="000000"/>
                </a:solidFill>
              </a:rPr>
              <a:t>TA, SE (ETCD (</a:t>
            </a:r>
            <a:r>
              <a:rPr lang="fr-FR" sz="1400" dirty="0" err="1">
                <a:solidFill>
                  <a:srgbClr val="000000"/>
                </a:solidFill>
              </a:rPr>
              <a:t>req</a:t>
            </a:r>
            <a:r>
              <a:rPr lang="fr-FR" sz="1400" dirty="0">
                <a:solidFill>
                  <a:srgbClr val="000000"/>
                </a:solidFill>
              </a:rPr>
              <a:t>.), ELEMENT)</a:t>
            </a:r>
          </a:p>
          <a:p>
            <a:r>
              <a:rPr lang="en-US" sz="1400" dirty="0"/>
              <a:t>TV:</a:t>
            </a:r>
          </a:p>
          <a:p>
            <a:pPr marL="585788" lvl="1">
              <a:spcBef>
                <a:spcPts val="0"/>
              </a:spcBef>
              <a:buFont typeface="Wingdings" panose="05000000000000000000" pitchFamily="2" charset="2"/>
              <a:buChar char="ü"/>
            </a:pPr>
            <a:r>
              <a:rPr lang="en-US" sz="1400" dirty="0">
                <a:solidFill>
                  <a:srgbClr val="000000"/>
                </a:solidFill>
              </a:rPr>
              <a:t>SV (VISITNUM (req.), VISIT, VISITDY)</a:t>
            </a:r>
          </a:p>
          <a:p>
            <a:r>
              <a:rPr lang="en-US" sz="1400" dirty="0"/>
              <a:t>TA:</a:t>
            </a:r>
          </a:p>
          <a:p>
            <a:pPr marL="585788" lvl="1">
              <a:spcBef>
                <a:spcPts val="0"/>
              </a:spcBef>
              <a:buFont typeface="Wingdings" panose="05000000000000000000" pitchFamily="2" charset="2"/>
              <a:buChar char="ü"/>
            </a:pPr>
            <a:r>
              <a:rPr lang="fr-FR" sz="1400" dirty="0"/>
              <a:t>DM (ARMCD, ARM – all </a:t>
            </a:r>
            <a:r>
              <a:rPr lang="fr-FR" sz="1400" dirty="0" err="1"/>
              <a:t>required</a:t>
            </a:r>
            <a:r>
              <a:rPr lang="fr-FR" sz="1400" dirty="0"/>
              <a:t>)</a:t>
            </a:r>
          </a:p>
          <a:p>
            <a:pPr marL="585788" lvl="1">
              <a:spcBef>
                <a:spcPts val="0"/>
              </a:spcBef>
              <a:buFont typeface="Wingdings" panose="05000000000000000000" pitchFamily="2" charset="2"/>
              <a:buChar char="ü"/>
            </a:pPr>
            <a:r>
              <a:rPr lang="fr-FR" sz="1400" dirty="0"/>
              <a:t>CO (TAETORD)</a:t>
            </a:r>
          </a:p>
          <a:p>
            <a:pPr marL="585788" lvl="1">
              <a:spcBef>
                <a:spcPts val="0"/>
              </a:spcBef>
              <a:buFont typeface="Wingdings" panose="05000000000000000000" pitchFamily="2" charset="2"/>
              <a:buChar char="ü"/>
            </a:pPr>
            <a:r>
              <a:rPr lang="fr-FR" sz="1400" dirty="0"/>
              <a:t>SE, SV, CM, EX, SU, AE, DS, MH, DV, CE, EG, IE, LB, PE,</a:t>
            </a:r>
          </a:p>
          <a:p>
            <a:pPr marL="585788" lvl="1">
              <a:spcBef>
                <a:spcPts val="0"/>
              </a:spcBef>
              <a:buFont typeface="Wingdings" panose="05000000000000000000" pitchFamily="2" charset="2"/>
              <a:buChar char="ü"/>
            </a:pPr>
            <a:r>
              <a:rPr lang="fr-FR" sz="1400" dirty="0"/>
              <a:t>QS, SC, VS, DA, MB, MS, PC, PP, FA (EPOCH, TAETORD)</a:t>
            </a:r>
            <a:endParaRPr lang="en-GB" sz="1400" dirty="0"/>
          </a:p>
        </p:txBody>
      </p:sp>
      <p:sp>
        <p:nvSpPr>
          <p:cNvPr id="4" name="Text Placeholder 4"/>
          <p:cNvSpPr txBox="1">
            <a:spLocks/>
          </p:cNvSpPr>
          <p:nvPr/>
        </p:nvSpPr>
        <p:spPr>
          <a:xfrm>
            <a:off x="4730214" y="5480878"/>
            <a:ext cx="2813586" cy="192082"/>
          </a:xfrm>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900" dirty="0">
                <a:solidFill>
                  <a:schemeClr val="tx1">
                    <a:lumMod val="50000"/>
                    <a:lumOff val="50000"/>
                  </a:schemeClr>
                </a:solidFill>
              </a:rPr>
              <a:t>TCS confidential</a:t>
            </a:r>
          </a:p>
        </p:txBody>
      </p:sp>
    </p:spTree>
    <p:extLst>
      <p:ext uri="{BB962C8B-B14F-4D97-AF65-F5344CB8AC3E}">
        <p14:creationId xmlns:p14="http://schemas.microsoft.com/office/powerpoint/2010/main" val="40674575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Reference</a:t>
            </a:r>
          </a:p>
          <a:p>
            <a:r>
              <a:rPr lang="en-US" dirty="0"/>
              <a:t>Reference</a:t>
            </a:r>
          </a:p>
          <a:p>
            <a:r>
              <a:rPr lang="en-US" dirty="0"/>
              <a:t>Reference</a:t>
            </a:r>
          </a:p>
          <a:p>
            <a:r>
              <a:rPr lang="en-US" dirty="0"/>
              <a:t>Reference</a:t>
            </a:r>
          </a:p>
          <a:p>
            <a:r>
              <a:rPr lang="en-US" dirty="0" smtClean="0"/>
              <a:t>Reference</a:t>
            </a:r>
            <a:endParaRPr lang="en-US" dirty="0"/>
          </a:p>
          <a:p>
            <a:r>
              <a:rPr lang="en-US" dirty="0"/>
              <a:t>Reference</a:t>
            </a:r>
          </a:p>
          <a:p>
            <a:endParaRPr lang="en-US" dirty="0"/>
          </a:p>
          <a:p>
            <a:endParaRPr lang="en-US" dirty="0"/>
          </a:p>
        </p:txBody>
      </p:sp>
      <p:sp>
        <p:nvSpPr>
          <p:cNvPr id="2" name="Title 1"/>
          <p:cNvSpPr>
            <a:spLocks noGrp="1"/>
          </p:cNvSpPr>
          <p:nvPr>
            <p:ph type="title"/>
          </p:nvPr>
        </p:nvSpPr>
        <p:spPr/>
        <p:txBody>
          <a:bodyPr anchor="ctr"/>
          <a:lstStyle/>
          <a:p>
            <a:r>
              <a:rPr lang="en-US" dirty="0" smtClean="0"/>
              <a:t>References</a:t>
            </a:r>
            <a:endParaRPr lang="en-US" dirty="0"/>
          </a:p>
        </p:txBody>
      </p:sp>
    </p:spTree>
    <p:extLst>
      <p:ext uri="{BB962C8B-B14F-4D97-AF65-F5344CB8AC3E}">
        <p14:creationId xmlns:p14="http://schemas.microsoft.com/office/powerpoint/2010/main" val="37232239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3257549"/>
            <a:ext cx="7286625" cy="1041181"/>
          </a:xfrm>
        </p:spPr>
        <p:txBody>
          <a:bodyPr anchor="ctr"/>
          <a:lstStyle/>
          <a:p>
            <a:r>
              <a:rPr lang="en-US" dirty="0" smtClean="0"/>
              <a:t>Thank You</a:t>
            </a:r>
            <a:endParaRPr lang="en-US" dirty="0"/>
          </a:p>
        </p:txBody>
      </p:sp>
      <p:sp>
        <p:nvSpPr>
          <p:cNvPr id="8" name="TextBox 7"/>
          <p:cNvSpPr txBox="1"/>
          <p:nvPr/>
        </p:nvSpPr>
        <p:spPr>
          <a:xfrm>
            <a:off x="3324002" y="4610358"/>
            <a:ext cx="3962623" cy="153888"/>
          </a:xfrm>
          <a:prstGeom prst="rect">
            <a:avLst/>
          </a:prstGeom>
          <a:noFill/>
        </p:spPr>
        <p:txBody>
          <a:bodyPr wrap="none" lIns="0" tIns="0" rIns="0" bIns="0" rtlCol="0">
            <a:spAutoFit/>
          </a:bodyPr>
          <a:lstStyle/>
          <a:p>
            <a:r>
              <a:rPr lang="en-US" sz="1000" dirty="0">
                <a:latin typeface="+mj-lt"/>
                <a:cs typeface="Arial" pitchFamily="34" charset="0"/>
              </a:rPr>
              <a:t>For any feedback/comment/clarification please contact us at </a:t>
            </a:r>
            <a:r>
              <a:rPr lang="en-US" sz="1000" u="sng" dirty="0">
                <a:latin typeface="+mj-lt"/>
                <a:cs typeface="Arial" pitchFamily="34" charset="0"/>
                <a:hlinkClick r:id="rId2"/>
              </a:rPr>
              <a:t>PALS@tcs.com</a:t>
            </a:r>
            <a:endParaRPr lang="en-US" sz="1000" dirty="0">
              <a:latin typeface="+mj-lt"/>
              <a:cs typeface="Arial" pitchFamily="34" charset="0"/>
            </a:endParaRPr>
          </a:p>
        </p:txBody>
      </p:sp>
      <p:sp>
        <p:nvSpPr>
          <p:cNvPr id="9" name="TextBox 8"/>
          <p:cNvSpPr txBox="1"/>
          <p:nvPr/>
        </p:nvSpPr>
        <p:spPr>
          <a:xfrm>
            <a:off x="4411980" y="5324824"/>
            <a:ext cx="320041" cy="153888"/>
          </a:xfrm>
          <a:prstGeom prst="rect">
            <a:avLst/>
          </a:prstGeom>
          <a:noFill/>
        </p:spPr>
        <p:txBody>
          <a:bodyPr wrap="square" lIns="0" tIns="0" rIns="0" bIns="0" rtlCol="0" anchor="b">
            <a:spAutoFit/>
          </a:bodyPr>
          <a:lstStyle>
            <a:defPPr>
              <a:defRPr lang="en-US"/>
            </a:defPPr>
            <a:lvl1pPr algn="r">
              <a:spcAft>
                <a:spcPts val="500"/>
              </a:spcAft>
              <a:defRPr sz="1000">
                <a:solidFill>
                  <a:schemeClr val="tx1">
                    <a:lumMod val="75000"/>
                    <a:lumOff val="25000"/>
                  </a:schemeClr>
                </a:solidFill>
              </a:defRPr>
            </a:lvl1pPr>
          </a:lstStyle>
          <a:p>
            <a:pPr algn="ctr"/>
            <a:r>
              <a:rPr lang="en-US" dirty="0"/>
              <a:t>V </a:t>
            </a:r>
            <a:r>
              <a:rPr lang="en-US" dirty="0" smtClean="0"/>
              <a:t>NN</a:t>
            </a:r>
            <a:endParaRPr lang="en-IN" dirty="0"/>
          </a:p>
        </p:txBody>
      </p:sp>
    </p:spTree>
    <p:extLst>
      <p:ext uri="{BB962C8B-B14F-4D97-AF65-F5344CB8AC3E}">
        <p14:creationId xmlns:p14="http://schemas.microsoft.com/office/powerpoint/2010/main" val="34581489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Document Release Notice</a:t>
            </a:r>
          </a:p>
        </p:txBody>
      </p:sp>
      <p:sp>
        <p:nvSpPr>
          <p:cNvPr id="6" name="Content Placeholder 5"/>
          <p:cNvSpPr>
            <a:spLocks noGrp="1"/>
          </p:cNvSpPr>
          <p:nvPr>
            <p:ph sz="quarter" idx="10"/>
          </p:nvPr>
        </p:nvSpPr>
        <p:spPr/>
        <p:txBody>
          <a:bodyPr anchor="ctr"/>
          <a:lstStyle/>
          <a:p>
            <a:r>
              <a:rPr lang="en-US" dirty="0"/>
              <a:t>This </a:t>
            </a:r>
            <a:r>
              <a:rPr lang="en-US" dirty="0" smtClean="0"/>
              <a:t>XXXXXXX, </a:t>
            </a:r>
            <a:r>
              <a:rPr lang="en-US" dirty="0"/>
              <a:t>Version </a:t>
            </a:r>
            <a:r>
              <a:rPr lang="en-US" dirty="0" smtClean="0"/>
              <a:t>NN, is </a:t>
            </a:r>
            <a:r>
              <a:rPr lang="en-US" dirty="0"/>
              <a:t>released for use in Tata Consultancy Services (TCS) with effect from </a:t>
            </a:r>
            <a:r>
              <a:rPr lang="en-US" dirty="0" smtClean="0"/>
              <a:t>– DD-</a:t>
            </a:r>
            <a:r>
              <a:rPr lang="en-US" dirty="0" err="1" smtClean="0"/>
              <a:t>Mmm</a:t>
            </a:r>
            <a:r>
              <a:rPr lang="en-US" dirty="0" smtClean="0"/>
              <a:t>-YYYY</a:t>
            </a:r>
            <a:r>
              <a:rPr lang="en-US" dirty="0" smtClean="0">
                <a:solidFill>
                  <a:srgbClr val="138F91"/>
                </a:solidFill>
              </a:rPr>
              <a:t>.</a:t>
            </a:r>
            <a:endParaRPr lang="en-US" dirty="0">
              <a:solidFill>
                <a:srgbClr val="138F91"/>
              </a:solidFill>
            </a:endParaRPr>
          </a:p>
          <a:p>
            <a:r>
              <a:rPr lang="en-US" dirty="0"/>
              <a:t>This Training Material is subject to TCS Document Control Procedure. TCS reserves the right to make additions, modifications or alterations to the existing content or release a newer version of this document.</a:t>
            </a:r>
          </a:p>
          <a:p>
            <a:r>
              <a:rPr lang="en-US" dirty="0"/>
              <a:t>Softcopy of the latest version of the document is available in the </a:t>
            </a:r>
            <a:r>
              <a:rPr lang="en-US" dirty="0" smtClean="0"/>
              <a:t>ABCDEFG</a:t>
            </a:r>
            <a:endParaRPr lang="en-US" dirty="0"/>
          </a:p>
          <a:p>
            <a:r>
              <a:rPr lang="en-US" dirty="0"/>
              <a:t>Comments suggestions or queries should be addressed to PALS@tcs.com</a:t>
            </a:r>
            <a:r>
              <a:rPr lang="en-US" dirty="0" smtClean="0"/>
              <a:t>.</a:t>
            </a:r>
            <a:endParaRPr lang="en-US" dirty="0"/>
          </a:p>
        </p:txBody>
      </p:sp>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dirty="0"/>
          </a:p>
        </p:txBody>
      </p:sp>
      <p:sp>
        <p:nvSpPr>
          <p:cNvPr id="11" name="Text Placeholder 10"/>
          <p:cNvSpPr>
            <a:spLocks noGrp="1"/>
          </p:cNvSpPr>
          <p:nvPr>
            <p:ph type="body" sz="quarter" idx="15"/>
          </p:nvPr>
        </p:nvSpPr>
        <p:spPr/>
        <p:txBody>
          <a:bodyPr/>
          <a:lstStyle/>
          <a:p>
            <a:endParaRPr lang="en-US"/>
          </a:p>
        </p:txBody>
      </p:sp>
      <p:sp>
        <p:nvSpPr>
          <p:cNvPr id="12" name="Text Placeholder 11"/>
          <p:cNvSpPr>
            <a:spLocks noGrp="1"/>
          </p:cNvSpPr>
          <p:nvPr>
            <p:ph type="body" sz="quarter" idx="16"/>
          </p:nvPr>
        </p:nvSpPr>
        <p:spPr/>
        <p:txBody>
          <a:bodyPr/>
          <a:lstStyle/>
          <a:p>
            <a:endParaRPr lang="en-US"/>
          </a:p>
        </p:txBody>
      </p:sp>
      <p:sp>
        <p:nvSpPr>
          <p:cNvPr id="16" name="Content Placeholder 15"/>
          <p:cNvSpPr>
            <a:spLocks noGrp="1"/>
          </p:cNvSpPr>
          <p:nvPr>
            <p:ph sz="quarter" idx="20"/>
          </p:nvPr>
        </p:nvSpPr>
        <p:spPr/>
        <p:txBody>
          <a:bodyPr/>
          <a:lstStyle/>
          <a:p>
            <a:r>
              <a:rPr lang="en-US" dirty="0" smtClean="0"/>
              <a:t>Date: DD-</a:t>
            </a:r>
            <a:r>
              <a:rPr lang="en-US" dirty="0" err="1" smtClean="0"/>
              <a:t>Mmm</a:t>
            </a:r>
            <a:r>
              <a:rPr lang="en-US" dirty="0" smtClean="0"/>
              <a:t>-YYYY</a:t>
            </a:r>
            <a:endParaRPr lang="en-US" dirty="0"/>
          </a:p>
        </p:txBody>
      </p:sp>
      <p:sp>
        <p:nvSpPr>
          <p:cNvPr id="18" name="Content Placeholder 17"/>
          <p:cNvSpPr>
            <a:spLocks noGrp="1"/>
          </p:cNvSpPr>
          <p:nvPr>
            <p:ph sz="quarter" idx="22"/>
          </p:nvPr>
        </p:nvSpPr>
        <p:spPr/>
        <p:txBody>
          <a:bodyPr/>
          <a:lstStyle/>
          <a:p>
            <a:r>
              <a:rPr lang="en-US" dirty="0"/>
              <a:t>Date: DD-</a:t>
            </a:r>
            <a:r>
              <a:rPr lang="en-US" dirty="0" err="1"/>
              <a:t>Mmm</a:t>
            </a:r>
            <a:r>
              <a:rPr lang="en-US" dirty="0"/>
              <a:t>-YYYY</a:t>
            </a:r>
          </a:p>
        </p:txBody>
      </p:sp>
      <p:sp>
        <p:nvSpPr>
          <p:cNvPr id="21" name="Rectangle 20"/>
          <p:cNvSpPr/>
          <p:nvPr/>
        </p:nvSpPr>
        <p:spPr>
          <a:xfrm>
            <a:off x="468488" y="5090341"/>
            <a:ext cx="3858560" cy="379434"/>
          </a:xfrm>
          <a:prstGeom prst="rect">
            <a:avLst/>
          </a:prstGeom>
        </p:spPr>
        <p:txBody>
          <a:bodyPr wrap="square" lIns="0" tIns="0" rIns="0" bIns="0" anchor="b">
            <a:noAutofit/>
          </a:bodyPr>
          <a:lstStyle/>
          <a:p>
            <a:pPr>
              <a:lnSpc>
                <a:spcPts val="1200"/>
              </a:lnSpc>
            </a:pPr>
            <a:r>
              <a:rPr lang="en-US" sz="900" dirty="0" smtClean="0">
                <a:solidFill>
                  <a:schemeClr val="tx1">
                    <a:lumMod val="65000"/>
                    <a:lumOff val="35000"/>
                  </a:schemeClr>
                </a:solidFill>
                <a:cs typeface="Arial" panose="020B0604020202020204" pitchFamily="34" charset="0"/>
              </a:rPr>
              <a:t>Document Name</a:t>
            </a:r>
          </a:p>
          <a:p>
            <a:pPr>
              <a:lnSpc>
                <a:spcPts val="1200"/>
              </a:lnSpc>
            </a:pPr>
            <a:r>
              <a:rPr lang="en-US" sz="900" dirty="0" smtClean="0">
                <a:solidFill>
                  <a:schemeClr val="tx1">
                    <a:lumMod val="65000"/>
                    <a:lumOff val="35000"/>
                  </a:schemeClr>
                </a:solidFill>
                <a:cs typeface="Arial" panose="020B0604020202020204" pitchFamily="34" charset="0"/>
              </a:rPr>
              <a:t>Effective </a:t>
            </a:r>
            <a:r>
              <a:rPr lang="en-US" sz="900" dirty="0">
                <a:solidFill>
                  <a:schemeClr val="tx1">
                    <a:lumMod val="65000"/>
                    <a:lumOff val="35000"/>
                  </a:schemeClr>
                </a:solidFill>
                <a:cs typeface="Arial" panose="020B0604020202020204" pitchFamily="34" charset="0"/>
              </a:rPr>
              <a:t>Date: </a:t>
            </a:r>
            <a:r>
              <a:rPr lang="en-US" sz="900" dirty="0" smtClean="0">
                <a:solidFill>
                  <a:schemeClr val="tx1">
                    <a:lumMod val="65000"/>
                    <a:lumOff val="35000"/>
                  </a:schemeClr>
                </a:solidFill>
                <a:cs typeface="Arial" panose="020B0604020202020204" pitchFamily="34" charset="0"/>
              </a:rPr>
              <a:t>DD-MMM-YYYY</a:t>
            </a:r>
            <a:endParaRPr lang="en-US" sz="900" dirty="0">
              <a:solidFill>
                <a:schemeClr val="tx1">
                  <a:lumMod val="65000"/>
                  <a:lumOff val="35000"/>
                </a:schemeClr>
              </a:solidFill>
              <a:cs typeface="Arial" panose="020B0604020202020204" pitchFamily="34" charset="0"/>
            </a:endParaRPr>
          </a:p>
        </p:txBody>
      </p:sp>
      <p:sp>
        <p:nvSpPr>
          <p:cNvPr id="19" name="TextBox 18"/>
          <p:cNvSpPr txBox="1"/>
          <p:nvPr/>
        </p:nvSpPr>
        <p:spPr>
          <a:xfrm>
            <a:off x="4411980" y="5324824"/>
            <a:ext cx="320041" cy="153888"/>
          </a:xfrm>
          <a:prstGeom prst="rect">
            <a:avLst/>
          </a:prstGeom>
          <a:noFill/>
        </p:spPr>
        <p:txBody>
          <a:bodyPr wrap="square" lIns="0" tIns="0" rIns="0" bIns="0" rtlCol="0" anchor="b">
            <a:spAutoFit/>
          </a:bodyPr>
          <a:lstStyle>
            <a:defPPr>
              <a:defRPr lang="en-US"/>
            </a:defPPr>
            <a:lvl1pPr algn="r">
              <a:spcAft>
                <a:spcPts val="500"/>
              </a:spcAft>
              <a:defRPr sz="1000">
                <a:solidFill>
                  <a:schemeClr val="tx1">
                    <a:lumMod val="75000"/>
                    <a:lumOff val="25000"/>
                  </a:schemeClr>
                </a:solidFill>
              </a:defRPr>
            </a:lvl1pPr>
          </a:lstStyle>
          <a:p>
            <a:pPr algn="ctr"/>
            <a:r>
              <a:rPr lang="en-US" dirty="0"/>
              <a:t>V </a:t>
            </a:r>
            <a:r>
              <a:rPr lang="en-US" dirty="0" smtClean="0"/>
              <a:t>NN</a:t>
            </a:r>
            <a:endParaRPr lang="en-IN" dirty="0"/>
          </a:p>
        </p:txBody>
      </p:sp>
    </p:spTree>
    <p:extLst>
      <p:ext uri="{BB962C8B-B14F-4D97-AF65-F5344CB8AC3E}">
        <p14:creationId xmlns:p14="http://schemas.microsoft.com/office/powerpoint/2010/main" val="30159778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Change/Revision History</a:t>
            </a:r>
          </a:p>
        </p:txBody>
      </p:sp>
      <p:graphicFrame>
        <p:nvGraphicFramePr>
          <p:cNvPr id="19" name="Table 18"/>
          <p:cNvGraphicFramePr>
            <a:graphicFrameLocks noGrp="1"/>
          </p:cNvGraphicFramePr>
          <p:nvPr>
            <p:extLst>
              <p:ext uri="{D42A27DB-BD31-4B8C-83A1-F6EECF244321}">
                <p14:modId xmlns:p14="http://schemas.microsoft.com/office/powerpoint/2010/main" val="3549038885"/>
              </p:ext>
            </p:extLst>
          </p:nvPr>
        </p:nvGraphicFramePr>
        <p:xfrm>
          <a:off x="460376" y="1438850"/>
          <a:ext cx="8226423" cy="769727"/>
        </p:xfrm>
        <a:graphic>
          <a:graphicData uri="http://schemas.openxmlformats.org/drawingml/2006/table">
            <a:tbl>
              <a:tblPr firstRow="1" bandRow="1">
                <a:tableStyleId>{5DA37D80-6434-44D0-A028-1B22A696006F}</a:tableStyleId>
              </a:tblPr>
              <a:tblGrid>
                <a:gridCol w="601169"/>
                <a:gridCol w="1561874"/>
                <a:gridCol w="718871"/>
                <a:gridCol w="1597572"/>
                <a:gridCol w="1471448"/>
                <a:gridCol w="1062813"/>
                <a:gridCol w="1212676"/>
              </a:tblGrid>
              <a:tr h="431991">
                <a:tc>
                  <a:txBody>
                    <a:bodyPr/>
                    <a:lstStyle/>
                    <a:p>
                      <a:pPr algn="l"/>
                      <a:r>
                        <a:rPr lang="en-US" sz="1000" b="1" kern="1200" dirty="0" smtClean="0">
                          <a:solidFill>
                            <a:schemeClr val="bg1"/>
                          </a:solidFill>
                          <a:latin typeface="+mn-lt"/>
                          <a:ea typeface="+mn-ea"/>
                          <a:cs typeface="+mn-cs"/>
                        </a:rPr>
                        <a:t>Version No.</a:t>
                      </a:r>
                      <a:endParaRPr lang="en-US" sz="1000" b="1" kern="1200" dirty="0">
                        <a:solidFill>
                          <a:schemeClr val="bg1"/>
                        </a:solidFill>
                        <a:latin typeface="+mn-lt"/>
                        <a:ea typeface="+mn-ea"/>
                        <a:cs typeface="+mn-cs"/>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l"/>
                      <a:r>
                        <a:rPr lang="en-US" sz="1000" dirty="0">
                          <a:solidFill>
                            <a:schemeClr val="bg1"/>
                          </a:solidFill>
                        </a:rPr>
                        <a:t>Revision </a:t>
                      </a:r>
                      <a:r>
                        <a:rPr lang="en-US" sz="1000" kern="1200" dirty="0">
                          <a:solidFill>
                            <a:schemeClr val="bg1"/>
                          </a:solidFill>
                        </a:rPr>
                        <a:t>Description </a:t>
                      </a:r>
                      <a:endParaRPr lang="en-US" sz="1000" b="1" kern="1200" dirty="0">
                        <a:solidFill>
                          <a:schemeClr val="bg1"/>
                        </a:solidFill>
                        <a:latin typeface="Arial" panose="020B0604020202020204" pitchFamily="34" charset="0"/>
                        <a:ea typeface="+mn-ea"/>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smtClean="0">
                          <a:solidFill>
                            <a:schemeClr val="bg1"/>
                          </a:solidFill>
                        </a:rPr>
                        <a:t>Slide </a:t>
                      </a:r>
                      <a:r>
                        <a:rPr lang="en-US" sz="1000" dirty="0">
                          <a:solidFill>
                            <a:schemeClr val="bg1"/>
                          </a:solidFill>
                        </a:rPr>
                        <a:t>No. </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a:solidFill>
                            <a:schemeClr val="bg1"/>
                          </a:solidFill>
                        </a:rPr>
                        <a:t>Rationale for the </a:t>
                      </a:r>
                      <a:r>
                        <a:rPr lang="en-US" sz="1000" dirty="0" smtClean="0">
                          <a:solidFill>
                            <a:schemeClr val="bg1"/>
                          </a:solidFill>
                        </a:rPr>
                        <a:t>Change </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a:solidFill>
                            <a:schemeClr val="bg1"/>
                          </a:solidFill>
                        </a:rPr>
                        <a:t>Change type </a:t>
                      </a:r>
                      <a:endParaRPr lang="en-US" sz="1000" dirty="0" smtClean="0">
                        <a:solidFill>
                          <a:schemeClr val="bg1"/>
                        </a:solidFill>
                      </a:endParaRPr>
                    </a:p>
                    <a:p>
                      <a:pPr algn="ctr"/>
                      <a:r>
                        <a:rPr lang="en-US" sz="1000" dirty="0" smtClean="0">
                          <a:solidFill>
                            <a:schemeClr val="bg1"/>
                          </a:solidFill>
                        </a:rPr>
                        <a:t>(Add/Modify/Delete</a:t>
                      </a:r>
                      <a:r>
                        <a:rPr lang="en-US" sz="1000" dirty="0">
                          <a:solidFill>
                            <a:schemeClr val="bg1"/>
                          </a:solidFill>
                        </a:rPr>
                        <a:t>) </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smtClean="0">
                          <a:solidFill>
                            <a:schemeClr val="bg1"/>
                          </a:solidFill>
                        </a:rPr>
                        <a:t>Modified</a:t>
                      </a:r>
                      <a:r>
                        <a:rPr lang="en-US" sz="1000" baseline="0" dirty="0" smtClean="0">
                          <a:solidFill>
                            <a:schemeClr val="bg1"/>
                          </a:solidFill>
                        </a:rPr>
                        <a:t> By</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c>
                  <a:txBody>
                    <a:bodyPr/>
                    <a:lstStyle/>
                    <a:p>
                      <a:pPr algn="ctr"/>
                      <a:r>
                        <a:rPr lang="en-US" sz="1000" dirty="0" smtClean="0">
                          <a:solidFill>
                            <a:schemeClr val="bg1"/>
                          </a:solidFill>
                        </a:rPr>
                        <a:t>Date Modified</a:t>
                      </a:r>
                    </a:p>
                    <a:p>
                      <a:pPr algn="ctr"/>
                      <a:r>
                        <a:rPr lang="en-US" sz="1000" dirty="0" smtClean="0">
                          <a:solidFill>
                            <a:schemeClr val="bg1"/>
                          </a:solidFill>
                        </a:rPr>
                        <a:t>(DD-Mmm-YYYY)</a:t>
                      </a:r>
                      <a:endParaRPr lang="en-US" sz="1000" b="1" dirty="0">
                        <a:solidFill>
                          <a:schemeClr val="bg1"/>
                        </a:solidFill>
                        <a:latin typeface="Arial" panose="020B0604020202020204" pitchFamily="34" charset="0"/>
                        <a:cs typeface="Arial" panose="020B0604020202020204" pitchFamily="34" charset="0"/>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2"/>
                    </a:solidFill>
                  </a:tcPr>
                </a:tc>
              </a:tr>
              <a:tr h="337736">
                <a:tc>
                  <a:txBody>
                    <a:bodyPr/>
                    <a:lstStyle/>
                    <a:p>
                      <a:pPr marL="57150" indent="0"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marL="57150" indent="0"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smtClean="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c>
                  <a:txBody>
                    <a:bodyPr/>
                    <a:lstStyle/>
                    <a:p>
                      <a:pPr algn="l"/>
                      <a:endParaRPr lang="en-US" sz="900" u="none" strike="noStrike" dirty="0" smtClean="0">
                        <a:solidFill>
                          <a:schemeClr val="tx1"/>
                        </a:solidFill>
                        <a:effectLst/>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alpha val="20000"/>
                      </a:schemeClr>
                    </a:solidFill>
                  </a:tcPr>
                </a:tc>
              </a:tr>
            </a:tbl>
          </a:graphicData>
        </a:graphic>
      </p:graphicFrame>
      <p:sp>
        <p:nvSpPr>
          <p:cNvPr id="4" name="TextBox 3"/>
          <p:cNvSpPr txBox="1"/>
          <p:nvPr/>
        </p:nvSpPr>
        <p:spPr>
          <a:xfrm>
            <a:off x="4411980" y="5324824"/>
            <a:ext cx="320041" cy="153888"/>
          </a:xfrm>
          <a:prstGeom prst="rect">
            <a:avLst/>
          </a:prstGeom>
          <a:noFill/>
        </p:spPr>
        <p:txBody>
          <a:bodyPr wrap="square" lIns="0" tIns="0" rIns="0" bIns="0" rtlCol="0" anchor="b">
            <a:spAutoFit/>
          </a:bodyPr>
          <a:lstStyle>
            <a:defPPr>
              <a:defRPr lang="en-US"/>
            </a:defPPr>
            <a:lvl1pPr algn="r">
              <a:spcAft>
                <a:spcPts val="500"/>
              </a:spcAft>
              <a:defRPr sz="1000">
                <a:solidFill>
                  <a:schemeClr val="tx1">
                    <a:lumMod val="75000"/>
                    <a:lumOff val="25000"/>
                  </a:schemeClr>
                </a:solidFill>
              </a:defRPr>
            </a:lvl1pPr>
          </a:lstStyle>
          <a:p>
            <a:pPr algn="ctr"/>
            <a:r>
              <a:rPr lang="en-US" dirty="0"/>
              <a:t>V </a:t>
            </a:r>
            <a:r>
              <a:rPr lang="en-US" dirty="0" smtClean="0"/>
              <a:t>NN</a:t>
            </a:r>
            <a:endParaRPr lang="en-IN" dirty="0"/>
          </a:p>
        </p:txBody>
      </p:sp>
    </p:spTree>
    <p:extLst>
      <p:ext uri="{BB962C8B-B14F-4D97-AF65-F5344CB8AC3E}">
        <p14:creationId xmlns:p14="http://schemas.microsoft.com/office/powerpoint/2010/main" val="35227338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3393" y="512303"/>
            <a:ext cx="3261190" cy="535539"/>
          </a:xfrm>
        </p:spPr>
        <p:txBody>
          <a:bodyPr>
            <a:noAutofit/>
          </a:bodyPr>
          <a:lstStyle/>
          <a:p>
            <a:r>
              <a:rPr lang="en-US" sz="2800" dirty="0">
                <a:solidFill>
                  <a:schemeClr val="bg1"/>
                </a:solidFill>
              </a:rPr>
              <a:t>Agenda</a:t>
            </a:r>
          </a:p>
        </p:txBody>
      </p:sp>
      <p:sp>
        <p:nvSpPr>
          <p:cNvPr id="6" name="Rounded Rectangle 5"/>
          <p:cNvSpPr/>
          <p:nvPr/>
        </p:nvSpPr>
        <p:spPr>
          <a:xfrm>
            <a:off x="1824246" y="1440455"/>
            <a:ext cx="5817424" cy="2428413"/>
          </a:xfrm>
          <a:prstGeom prst="roundRect">
            <a:avLst>
              <a:gd name="adj" fmla="val 3244"/>
            </a:avLst>
          </a:prstGeom>
          <a:solidFill>
            <a:srgbClr val="92D050"/>
          </a:solidFill>
          <a:ln w="9525">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1893988" y="1506471"/>
            <a:ext cx="5672453" cy="2560488"/>
          </a:xfrm>
          <a:prstGeom prst="roundRect">
            <a:avLst>
              <a:gd name="adj" fmla="val 3140"/>
            </a:avLst>
          </a:prstGeom>
          <a:gradFill flip="none" rotWithShape="1">
            <a:gsLst>
              <a:gs pos="0">
                <a:srgbClr val="E4E6E3"/>
              </a:gs>
              <a:gs pos="100000">
                <a:schemeClr val="bg1">
                  <a:shade val="100000"/>
                  <a:satMod val="11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3538745"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3664951"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3805445"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3931651"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4062620"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4188826"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4329320"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4455526"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4593638"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4719844"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4860338"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4986544"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5117513"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5243719"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5384213"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5510419"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5624717"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5765211"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5891417"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flipH="1">
            <a:off x="3553031"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flipH="1">
            <a:off x="3583223"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flipH="1">
            <a:off x="3683574"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flipH="1">
            <a:off x="3713766"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flipH="1">
            <a:off x="3824068"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flipH="1">
            <a:off x="3854260"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p:nvSpPr>
        <p:spPr>
          <a:xfrm flipH="1">
            <a:off x="3950274"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p:nvSpPr>
        <p:spPr>
          <a:xfrm flipH="1">
            <a:off x="3980466"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flipH="1">
            <a:off x="4081243"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flipH="1">
            <a:off x="4111435"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flipH="1">
            <a:off x="4207449"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p:nvSpPr>
        <p:spPr>
          <a:xfrm flipH="1">
            <a:off x="4237641"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p:cNvSpPr/>
          <p:nvPr/>
        </p:nvSpPr>
        <p:spPr>
          <a:xfrm flipH="1">
            <a:off x="4347943"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flipH="1">
            <a:off x="4378135"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flipH="1">
            <a:off x="4474149"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p:cNvSpPr/>
          <p:nvPr/>
        </p:nvSpPr>
        <p:spPr>
          <a:xfrm flipH="1">
            <a:off x="4504341"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p:nvSpPr>
        <p:spPr>
          <a:xfrm flipH="1">
            <a:off x="4612261"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p:cNvSpPr/>
          <p:nvPr/>
        </p:nvSpPr>
        <p:spPr>
          <a:xfrm flipH="1">
            <a:off x="4642453"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flipH="1">
            <a:off x="4732654"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flipH="1">
            <a:off x="4762846"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flipH="1">
            <a:off x="4865927"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p:cNvSpPr/>
          <p:nvPr/>
        </p:nvSpPr>
        <p:spPr>
          <a:xfrm flipH="1">
            <a:off x="4896119"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flipH="1">
            <a:off x="4997233"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flipH="1">
            <a:off x="5027425"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flipH="1">
            <a:off x="5128730"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p:cNvSpPr/>
          <p:nvPr/>
        </p:nvSpPr>
        <p:spPr>
          <a:xfrm flipH="1">
            <a:off x="5158922"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flipH="1">
            <a:off x="5263769"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p:cNvSpPr/>
          <p:nvPr/>
        </p:nvSpPr>
        <p:spPr>
          <a:xfrm flipH="1">
            <a:off x="5293961"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p:cNvSpPr/>
          <p:nvPr/>
        </p:nvSpPr>
        <p:spPr>
          <a:xfrm flipH="1">
            <a:off x="5395266"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p:cNvSpPr/>
          <p:nvPr/>
        </p:nvSpPr>
        <p:spPr>
          <a:xfrm flipH="1">
            <a:off x="5425458"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p:cNvSpPr/>
          <p:nvPr/>
        </p:nvSpPr>
        <p:spPr>
          <a:xfrm flipH="1">
            <a:off x="5529042"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p:cNvSpPr/>
          <p:nvPr/>
        </p:nvSpPr>
        <p:spPr>
          <a:xfrm flipH="1">
            <a:off x="5559234"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p:cNvSpPr/>
          <p:nvPr/>
        </p:nvSpPr>
        <p:spPr>
          <a:xfrm flipH="1">
            <a:off x="5644296"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p:cNvSpPr/>
          <p:nvPr/>
        </p:nvSpPr>
        <p:spPr>
          <a:xfrm flipH="1">
            <a:off x="5674488"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p:cNvSpPr/>
          <p:nvPr/>
        </p:nvSpPr>
        <p:spPr>
          <a:xfrm flipH="1">
            <a:off x="5779335"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p:cNvSpPr/>
          <p:nvPr/>
        </p:nvSpPr>
        <p:spPr>
          <a:xfrm flipH="1">
            <a:off x="5809527"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p:cNvSpPr/>
          <p:nvPr/>
        </p:nvSpPr>
        <p:spPr>
          <a:xfrm flipH="1">
            <a:off x="5910832"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p:cNvSpPr/>
          <p:nvPr/>
        </p:nvSpPr>
        <p:spPr>
          <a:xfrm flipH="1">
            <a:off x="5941024"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6031913"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p:cNvSpPr/>
          <p:nvPr/>
        </p:nvSpPr>
        <p:spPr>
          <a:xfrm>
            <a:off x="6158119"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p:cNvSpPr/>
          <p:nvPr/>
        </p:nvSpPr>
        <p:spPr>
          <a:xfrm>
            <a:off x="6298613"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p:cNvSpPr/>
          <p:nvPr/>
        </p:nvSpPr>
        <p:spPr>
          <a:xfrm>
            <a:off x="6424819"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p:cNvSpPr/>
          <p:nvPr/>
        </p:nvSpPr>
        <p:spPr>
          <a:xfrm>
            <a:off x="6539117"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p:cNvSpPr/>
          <p:nvPr/>
        </p:nvSpPr>
        <p:spPr>
          <a:xfrm>
            <a:off x="6679611"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p:cNvSpPr/>
          <p:nvPr/>
        </p:nvSpPr>
        <p:spPr>
          <a:xfrm>
            <a:off x="6805817"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p:cNvSpPr/>
          <p:nvPr/>
        </p:nvSpPr>
        <p:spPr>
          <a:xfrm flipH="1">
            <a:off x="6043130"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p:cNvSpPr/>
          <p:nvPr/>
        </p:nvSpPr>
        <p:spPr>
          <a:xfrm flipH="1">
            <a:off x="6073322"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p:cNvSpPr/>
          <p:nvPr/>
        </p:nvSpPr>
        <p:spPr>
          <a:xfrm flipH="1">
            <a:off x="6178169"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p:cNvSpPr/>
          <p:nvPr/>
        </p:nvSpPr>
        <p:spPr>
          <a:xfrm flipH="1">
            <a:off x="6208361"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p:cNvSpPr/>
          <p:nvPr/>
        </p:nvSpPr>
        <p:spPr>
          <a:xfrm flipH="1">
            <a:off x="6309666"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p:cNvSpPr/>
          <p:nvPr/>
        </p:nvSpPr>
        <p:spPr>
          <a:xfrm flipH="1">
            <a:off x="6339858"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p:cNvSpPr/>
          <p:nvPr/>
        </p:nvSpPr>
        <p:spPr>
          <a:xfrm flipH="1">
            <a:off x="6443442"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p:cNvSpPr/>
          <p:nvPr/>
        </p:nvSpPr>
        <p:spPr>
          <a:xfrm flipH="1">
            <a:off x="6473634"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p:cNvSpPr/>
          <p:nvPr/>
        </p:nvSpPr>
        <p:spPr>
          <a:xfrm flipH="1">
            <a:off x="6558696"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p:cNvSpPr/>
          <p:nvPr/>
        </p:nvSpPr>
        <p:spPr>
          <a:xfrm flipH="1">
            <a:off x="6588888"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p:cNvSpPr/>
          <p:nvPr/>
        </p:nvSpPr>
        <p:spPr>
          <a:xfrm flipH="1">
            <a:off x="6693735"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p:cNvSpPr/>
          <p:nvPr/>
        </p:nvSpPr>
        <p:spPr>
          <a:xfrm flipH="1">
            <a:off x="6723927"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p:cNvSpPr/>
          <p:nvPr/>
        </p:nvSpPr>
        <p:spPr>
          <a:xfrm flipH="1">
            <a:off x="6825232"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p:cNvSpPr/>
          <p:nvPr/>
        </p:nvSpPr>
        <p:spPr>
          <a:xfrm flipH="1">
            <a:off x="6855424"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p:cNvSpPr/>
          <p:nvPr/>
        </p:nvSpPr>
        <p:spPr>
          <a:xfrm>
            <a:off x="3012831"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p:cNvSpPr/>
          <p:nvPr/>
        </p:nvSpPr>
        <p:spPr>
          <a:xfrm>
            <a:off x="3139037"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p:cNvSpPr/>
          <p:nvPr/>
        </p:nvSpPr>
        <p:spPr>
          <a:xfrm>
            <a:off x="3279531"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p:cNvSpPr/>
          <p:nvPr/>
        </p:nvSpPr>
        <p:spPr>
          <a:xfrm>
            <a:off x="3405737"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p:cNvSpPr/>
          <p:nvPr/>
        </p:nvSpPr>
        <p:spPr>
          <a:xfrm>
            <a:off x="3536706"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p:cNvSpPr/>
          <p:nvPr/>
        </p:nvSpPr>
        <p:spPr>
          <a:xfrm flipH="1">
            <a:off x="3027117"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p:cNvSpPr/>
          <p:nvPr/>
        </p:nvSpPr>
        <p:spPr>
          <a:xfrm flipH="1">
            <a:off x="3057309"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p:cNvSpPr/>
          <p:nvPr/>
        </p:nvSpPr>
        <p:spPr>
          <a:xfrm flipH="1">
            <a:off x="3157660"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p:cNvSpPr/>
          <p:nvPr/>
        </p:nvSpPr>
        <p:spPr>
          <a:xfrm flipH="1">
            <a:off x="3187852"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p:cNvSpPr/>
          <p:nvPr/>
        </p:nvSpPr>
        <p:spPr>
          <a:xfrm flipH="1">
            <a:off x="3298154"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p:cNvSpPr/>
          <p:nvPr/>
        </p:nvSpPr>
        <p:spPr>
          <a:xfrm flipH="1">
            <a:off x="3328346"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p:cNvSpPr/>
          <p:nvPr/>
        </p:nvSpPr>
        <p:spPr>
          <a:xfrm flipH="1">
            <a:off x="3424360"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p:cNvSpPr/>
          <p:nvPr/>
        </p:nvSpPr>
        <p:spPr>
          <a:xfrm flipH="1">
            <a:off x="3454552"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p:cNvSpPr/>
          <p:nvPr/>
        </p:nvSpPr>
        <p:spPr>
          <a:xfrm flipH="1">
            <a:off x="3555329"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p:cNvSpPr/>
          <p:nvPr/>
        </p:nvSpPr>
        <p:spPr>
          <a:xfrm flipH="1">
            <a:off x="3585521"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p:cNvSpPr/>
          <p:nvPr/>
        </p:nvSpPr>
        <p:spPr>
          <a:xfrm>
            <a:off x="2877653"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p:cNvSpPr/>
          <p:nvPr/>
        </p:nvSpPr>
        <p:spPr>
          <a:xfrm flipH="1">
            <a:off x="2891939"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p:cNvSpPr/>
          <p:nvPr/>
        </p:nvSpPr>
        <p:spPr>
          <a:xfrm flipH="1">
            <a:off x="2922131"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p:cNvSpPr/>
          <p:nvPr/>
        </p:nvSpPr>
        <p:spPr>
          <a:xfrm>
            <a:off x="2370791"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p:cNvSpPr/>
          <p:nvPr/>
        </p:nvSpPr>
        <p:spPr>
          <a:xfrm>
            <a:off x="2496997"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p:cNvSpPr/>
          <p:nvPr/>
        </p:nvSpPr>
        <p:spPr>
          <a:xfrm>
            <a:off x="2618439"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p:cNvSpPr/>
          <p:nvPr/>
        </p:nvSpPr>
        <p:spPr>
          <a:xfrm>
            <a:off x="2744645"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Oval 107"/>
          <p:cNvSpPr/>
          <p:nvPr/>
        </p:nvSpPr>
        <p:spPr>
          <a:xfrm>
            <a:off x="2875614"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p:cNvSpPr/>
          <p:nvPr/>
        </p:nvSpPr>
        <p:spPr>
          <a:xfrm flipH="1">
            <a:off x="2385077"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p:cNvSpPr/>
          <p:nvPr/>
        </p:nvSpPr>
        <p:spPr>
          <a:xfrm flipH="1">
            <a:off x="2415269"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p:cNvSpPr/>
          <p:nvPr/>
        </p:nvSpPr>
        <p:spPr>
          <a:xfrm flipH="1">
            <a:off x="2515620"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p:cNvSpPr/>
          <p:nvPr/>
        </p:nvSpPr>
        <p:spPr>
          <a:xfrm flipH="1">
            <a:off x="2545812"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p:cNvSpPr/>
          <p:nvPr/>
        </p:nvSpPr>
        <p:spPr>
          <a:xfrm flipH="1">
            <a:off x="2637062"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p:cNvSpPr/>
          <p:nvPr/>
        </p:nvSpPr>
        <p:spPr>
          <a:xfrm flipH="1">
            <a:off x="2667254"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p:cNvSpPr/>
          <p:nvPr/>
        </p:nvSpPr>
        <p:spPr>
          <a:xfrm flipH="1">
            <a:off x="2763268"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p:cNvSpPr/>
          <p:nvPr/>
        </p:nvSpPr>
        <p:spPr>
          <a:xfrm flipH="1">
            <a:off x="2793460"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p:cNvSpPr/>
          <p:nvPr/>
        </p:nvSpPr>
        <p:spPr>
          <a:xfrm flipH="1">
            <a:off x="2894237"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p:cNvSpPr/>
          <p:nvPr/>
        </p:nvSpPr>
        <p:spPr>
          <a:xfrm flipH="1">
            <a:off x="2924429"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p:cNvSpPr/>
          <p:nvPr/>
        </p:nvSpPr>
        <p:spPr>
          <a:xfrm>
            <a:off x="2118564"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p:cNvSpPr/>
          <p:nvPr/>
        </p:nvSpPr>
        <p:spPr>
          <a:xfrm>
            <a:off x="2244770"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p:cNvSpPr/>
          <p:nvPr/>
        </p:nvSpPr>
        <p:spPr>
          <a:xfrm flipH="1">
            <a:off x="2132850"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p:cNvSpPr/>
          <p:nvPr/>
        </p:nvSpPr>
        <p:spPr>
          <a:xfrm flipH="1">
            <a:off x="2163042"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122"/>
          <p:cNvSpPr/>
          <p:nvPr/>
        </p:nvSpPr>
        <p:spPr>
          <a:xfrm flipH="1">
            <a:off x="2263393"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tangle 123"/>
          <p:cNvSpPr/>
          <p:nvPr/>
        </p:nvSpPr>
        <p:spPr>
          <a:xfrm flipH="1">
            <a:off x="2293585"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p:cNvSpPr/>
          <p:nvPr/>
        </p:nvSpPr>
        <p:spPr>
          <a:xfrm>
            <a:off x="1992358"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p:cNvSpPr/>
          <p:nvPr/>
        </p:nvSpPr>
        <p:spPr>
          <a:xfrm flipH="1">
            <a:off x="2006644"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p:cNvSpPr/>
          <p:nvPr/>
        </p:nvSpPr>
        <p:spPr>
          <a:xfrm flipH="1">
            <a:off x="2036836"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p:cNvSpPr/>
          <p:nvPr/>
        </p:nvSpPr>
        <p:spPr>
          <a:xfrm>
            <a:off x="6936855"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p:cNvSpPr/>
          <p:nvPr/>
        </p:nvSpPr>
        <p:spPr>
          <a:xfrm>
            <a:off x="7063061"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p:cNvSpPr/>
          <p:nvPr/>
        </p:nvSpPr>
        <p:spPr>
          <a:xfrm>
            <a:off x="7177359"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p:cNvSpPr/>
          <p:nvPr/>
        </p:nvSpPr>
        <p:spPr>
          <a:xfrm>
            <a:off x="7317853"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p:cNvSpPr/>
          <p:nvPr/>
        </p:nvSpPr>
        <p:spPr>
          <a:xfrm>
            <a:off x="7444059" y="1520335"/>
            <a:ext cx="85726" cy="71299"/>
          </a:xfrm>
          <a:prstGeom prst="ellipse">
            <a:avLst/>
          </a:prstGeom>
          <a:solidFill>
            <a:schemeClr val="bg1">
              <a:lumMod val="50000"/>
              <a:alpha val="7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ectangle 132"/>
          <p:cNvSpPr/>
          <p:nvPr/>
        </p:nvSpPr>
        <p:spPr>
          <a:xfrm flipH="1">
            <a:off x="6947908"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Rectangle 133"/>
          <p:cNvSpPr/>
          <p:nvPr/>
        </p:nvSpPr>
        <p:spPr>
          <a:xfrm flipH="1">
            <a:off x="6978100"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p:cNvSpPr/>
          <p:nvPr/>
        </p:nvSpPr>
        <p:spPr>
          <a:xfrm flipH="1">
            <a:off x="7081684"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135"/>
          <p:cNvSpPr/>
          <p:nvPr/>
        </p:nvSpPr>
        <p:spPr>
          <a:xfrm flipH="1">
            <a:off x="7111876"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p:cNvSpPr/>
          <p:nvPr/>
        </p:nvSpPr>
        <p:spPr>
          <a:xfrm flipH="1">
            <a:off x="7196938"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p:cNvSpPr/>
          <p:nvPr/>
        </p:nvSpPr>
        <p:spPr>
          <a:xfrm flipH="1">
            <a:off x="7227130"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p:cNvSpPr/>
          <p:nvPr/>
        </p:nvSpPr>
        <p:spPr>
          <a:xfrm flipH="1">
            <a:off x="7331977"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Rectangle 139"/>
          <p:cNvSpPr/>
          <p:nvPr/>
        </p:nvSpPr>
        <p:spPr>
          <a:xfrm flipH="1">
            <a:off x="7362169"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ectangle 140"/>
          <p:cNvSpPr/>
          <p:nvPr/>
        </p:nvSpPr>
        <p:spPr>
          <a:xfrm flipH="1">
            <a:off x="7463474"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Rectangle 141"/>
          <p:cNvSpPr/>
          <p:nvPr/>
        </p:nvSpPr>
        <p:spPr>
          <a:xfrm flipH="1">
            <a:off x="7493666" y="1419328"/>
            <a:ext cx="18288" cy="152102"/>
          </a:xfrm>
          <a:prstGeom prst="rect">
            <a:avLst/>
          </a:prstGeom>
          <a:gradFill flip="none" rotWithShape="1">
            <a:gsLst>
              <a:gs pos="0">
                <a:schemeClr val="bg1">
                  <a:shade val="30000"/>
                  <a:satMod val="115000"/>
                </a:schemeClr>
              </a:gs>
              <a:gs pos="50000">
                <a:schemeClr val="bg1"/>
              </a:gs>
              <a:gs pos="100000">
                <a:schemeClr val="bg1">
                  <a:lumMod val="75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Rectangle 142"/>
          <p:cNvSpPr/>
          <p:nvPr/>
        </p:nvSpPr>
        <p:spPr>
          <a:xfrm>
            <a:off x="2576915" y="1884997"/>
            <a:ext cx="4695035" cy="400110"/>
          </a:xfrm>
          <a:prstGeom prst="rect">
            <a:avLst/>
          </a:prstGeom>
        </p:spPr>
        <p:txBody>
          <a:bodyPr wrap="square">
            <a:spAutoFit/>
          </a:bodyPr>
          <a:lstStyle/>
          <a:p>
            <a:r>
              <a:rPr lang="en-US" sz="2000" b="1" dirty="0">
                <a:solidFill>
                  <a:srgbClr val="595959"/>
                </a:solidFill>
              </a:rPr>
              <a:t>Overview of Trial Design Model</a:t>
            </a:r>
          </a:p>
        </p:txBody>
      </p:sp>
      <p:sp>
        <p:nvSpPr>
          <p:cNvPr id="144" name="Rectangle 143"/>
          <p:cNvSpPr/>
          <p:nvPr/>
        </p:nvSpPr>
        <p:spPr>
          <a:xfrm>
            <a:off x="1986303" y="1874488"/>
            <a:ext cx="495650" cy="461665"/>
          </a:xfrm>
          <a:prstGeom prst="rect">
            <a:avLst/>
          </a:prstGeom>
        </p:spPr>
        <p:txBody>
          <a:bodyPr wrap="none" anchor="ctr">
            <a:spAutoFit/>
          </a:bodyPr>
          <a:lstStyle/>
          <a:p>
            <a:pPr algn="ctr"/>
            <a:r>
              <a:rPr lang="en-US" sz="2400" b="1" dirty="0">
                <a:solidFill>
                  <a:srgbClr val="DF3E82"/>
                </a:solidFill>
              </a:rPr>
              <a:t>01</a:t>
            </a:r>
          </a:p>
        </p:txBody>
      </p:sp>
      <p:sp>
        <p:nvSpPr>
          <p:cNvPr id="145" name="Rectangle 144"/>
          <p:cNvSpPr/>
          <p:nvPr/>
        </p:nvSpPr>
        <p:spPr>
          <a:xfrm>
            <a:off x="2586435" y="2266000"/>
            <a:ext cx="4695035" cy="400110"/>
          </a:xfrm>
          <a:prstGeom prst="rect">
            <a:avLst/>
          </a:prstGeom>
        </p:spPr>
        <p:txBody>
          <a:bodyPr wrap="square">
            <a:spAutoFit/>
          </a:bodyPr>
          <a:lstStyle/>
          <a:p>
            <a:r>
              <a:rPr lang="en-US" sz="2000" b="1" dirty="0">
                <a:solidFill>
                  <a:srgbClr val="595959"/>
                </a:solidFill>
              </a:rPr>
              <a:t>Trial Summary</a:t>
            </a:r>
          </a:p>
        </p:txBody>
      </p:sp>
      <p:sp>
        <p:nvSpPr>
          <p:cNvPr id="146" name="Rectangle 145"/>
          <p:cNvSpPr/>
          <p:nvPr/>
        </p:nvSpPr>
        <p:spPr>
          <a:xfrm>
            <a:off x="1995823" y="2255491"/>
            <a:ext cx="495650" cy="461665"/>
          </a:xfrm>
          <a:prstGeom prst="rect">
            <a:avLst/>
          </a:prstGeom>
        </p:spPr>
        <p:txBody>
          <a:bodyPr wrap="none" anchor="ctr">
            <a:spAutoFit/>
          </a:bodyPr>
          <a:lstStyle/>
          <a:p>
            <a:pPr algn="ctr"/>
            <a:r>
              <a:rPr lang="en-US" sz="2400" b="1" dirty="0">
                <a:solidFill>
                  <a:srgbClr val="DF3E82"/>
                </a:solidFill>
              </a:rPr>
              <a:t>02</a:t>
            </a:r>
          </a:p>
        </p:txBody>
      </p:sp>
      <p:sp>
        <p:nvSpPr>
          <p:cNvPr id="147" name="Rectangle 146"/>
          <p:cNvSpPr/>
          <p:nvPr/>
        </p:nvSpPr>
        <p:spPr>
          <a:xfrm>
            <a:off x="2581667" y="2632715"/>
            <a:ext cx="4695035" cy="400110"/>
          </a:xfrm>
          <a:prstGeom prst="rect">
            <a:avLst/>
          </a:prstGeom>
        </p:spPr>
        <p:txBody>
          <a:bodyPr wrap="square">
            <a:spAutoFit/>
          </a:bodyPr>
          <a:lstStyle/>
          <a:p>
            <a:r>
              <a:rPr lang="en-US" sz="2000" b="1" dirty="0">
                <a:solidFill>
                  <a:srgbClr val="595959"/>
                </a:solidFill>
              </a:rPr>
              <a:t>Trial Inclusion</a:t>
            </a:r>
          </a:p>
        </p:txBody>
      </p:sp>
      <p:sp>
        <p:nvSpPr>
          <p:cNvPr id="148" name="Rectangle 147"/>
          <p:cNvSpPr/>
          <p:nvPr/>
        </p:nvSpPr>
        <p:spPr>
          <a:xfrm>
            <a:off x="1991055" y="2622206"/>
            <a:ext cx="495650" cy="461665"/>
          </a:xfrm>
          <a:prstGeom prst="rect">
            <a:avLst/>
          </a:prstGeom>
        </p:spPr>
        <p:txBody>
          <a:bodyPr wrap="none" anchor="ctr">
            <a:spAutoFit/>
          </a:bodyPr>
          <a:lstStyle/>
          <a:p>
            <a:pPr algn="ctr"/>
            <a:r>
              <a:rPr lang="en-US" sz="2400" b="1" dirty="0">
                <a:solidFill>
                  <a:srgbClr val="DF3E82"/>
                </a:solidFill>
              </a:rPr>
              <a:t>03</a:t>
            </a:r>
          </a:p>
        </p:txBody>
      </p:sp>
      <p:sp>
        <p:nvSpPr>
          <p:cNvPr id="149" name="Rectangle 148"/>
          <p:cNvSpPr/>
          <p:nvPr/>
        </p:nvSpPr>
        <p:spPr>
          <a:xfrm>
            <a:off x="2595955" y="3004201"/>
            <a:ext cx="4695035" cy="400110"/>
          </a:xfrm>
          <a:prstGeom prst="rect">
            <a:avLst/>
          </a:prstGeom>
        </p:spPr>
        <p:txBody>
          <a:bodyPr wrap="square">
            <a:spAutoFit/>
          </a:bodyPr>
          <a:lstStyle/>
          <a:p>
            <a:r>
              <a:rPr lang="en-US" sz="2000" b="1" dirty="0">
                <a:solidFill>
                  <a:srgbClr val="595959"/>
                </a:solidFill>
              </a:rPr>
              <a:t>Trial Visit</a:t>
            </a:r>
          </a:p>
        </p:txBody>
      </p:sp>
      <p:sp>
        <p:nvSpPr>
          <p:cNvPr id="150" name="Rectangle 149"/>
          <p:cNvSpPr/>
          <p:nvPr/>
        </p:nvSpPr>
        <p:spPr>
          <a:xfrm>
            <a:off x="2005343" y="2993692"/>
            <a:ext cx="495650" cy="461665"/>
          </a:xfrm>
          <a:prstGeom prst="rect">
            <a:avLst/>
          </a:prstGeom>
        </p:spPr>
        <p:txBody>
          <a:bodyPr wrap="none" anchor="ctr">
            <a:spAutoFit/>
          </a:bodyPr>
          <a:lstStyle/>
          <a:p>
            <a:pPr algn="ctr"/>
            <a:r>
              <a:rPr lang="en-US" sz="2400" b="1" dirty="0">
                <a:solidFill>
                  <a:srgbClr val="DF3E82"/>
                </a:solidFill>
              </a:rPr>
              <a:t>04</a:t>
            </a:r>
          </a:p>
        </p:txBody>
      </p:sp>
      <p:sp>
        <p:nvSpPr>
          <p:cNvPr id="151" name="Rectangle 150"/>
          <p:cNvSpPr/>
          <p:nvPr/>
        </p:nvSpPr>
        <p:spPr>
          <a:xfrm>
            <a:off x="2591939" y="3337078"/>
            <a:ext cx="4695035" cy="400110"/>
          </a:xfrm>
          <a:prstGeom prst="rect">
            <a:avLst/>
          </a:prstGeom>
        </p:spPr>
        <p:txBody>
          <a:bodyPr wrap="square">
            <a:spAutoFit/>
          </a:bodyPr>
          <a:lstStyle/>
          <a:p>
            <a:r>
              <a:rPr lang="en-US" sz="2000" b="1" dirty="0">
                <a:solidFill>
                  <a:srgbClr val="595959"/>
                </a:solidFill>
              </a:rPr>
              <a:t>Trial Element</a:t>
            </a:r>
          </a:p>
        </p:txBody>
      </p:sp>
      <p:sp>
        <p:nvSpPr>
          <p:cNvPr id="152" name="Rectangle 151"/>
          <p:cNvSpPr/>
          <p:nvPr/>
        </p:nvSpPr>
        <p:spPr>
          <a:xfrm>
            <a:off x="2001327" y="3326569"/>
            <a:ext cx="495650" cy="461665"/>
          </a:xfrm>
          <a:prstGeom prst="rect">
            <a:avLst/>
          </a:prstGeom>
        </p:spPr>
        <p:txBody>
          <a:bodyPr wrap="none" anchor="ctr">
            <a:spAutoFit/>
          </a:bodyPr>
          <a:lstStyle/>
          <a:p>
            <a:pPr algn="ctr"/>
            <a:r>
              <a:rPr lang="en-US" sz="2400" b="1" dirty="0">
                <a:solidFill>
                  <a:srgbClr val="DF3E82"/>
                </a:solidFill>
              </a:rPr>
              <a:t>05</a:t>
            </a:r>
          </a:p>
        </p:txBody>
      </p:sp>
      <p:sp>
        <p:nvSpPr>
          <p:cNvPr id="153" name="Rectangle 152"/>
          <p:cNvSpPr/>
          <p:nvPr/>
        </p:nvSpPr>
        <p:spPr>
          <a:xfrm>
            <a:off x="2591939" y="3625838"/>
            <a:ext cx="4695035" cy="400110"/>
          </a:xfrm>
          <a:prstGeom prst="rect">
            <a:avLst/>
          </a:prstGeom>
        </p:spPr>
        <p:txBody>
          <a:bodyPr wrap="square">
            <a:spAutoFit/>
          </a:bodyPr>
          <a:lstStyle/>
          <a:p>
            <a:r>
              <a:rPr lang="en-US" sz="2000" b="1" dirty="0">
                <a:solidFill>
                  <a:srgbClr val="595959"/>
                </a:solidFill>
              </a:rPr>
              <a:t>Trial Arm</a:t>
            </a:r>
          </a:p>
        </p:txBody>
      </p:sp>
      <p:sp>
        <p:nvSpPr>
          <p:cNvPr id="154" name="Rectangle 153"/>
          <p:cNvSpPr/>
          <p:nvPr/>
        </p:nvSpPr>
        <p:spPr>
          <a:xfrm>
            <a:off x="2001327" y="3615329"/>
            <a:ext cx="495650" cy="461665"/>
          </a:xfrm>
          <a:prstGeom prst="rect">
            <a:avLst/>
          </a:prstGeom>
        </p:spPr>
        <p:txBody>
          <a:bodyPr wrap="none" anchor="ctr">
            <a:spAutoFit/>
          </a:bodyPr>
          <a:lstStyle/>
          <a:p>
            <a:pPr algn="ctr"/>
            <a:r>
              <a:rPr lang="en-US" sz="2400" b="1" dirty="0">
                <a:solidFill>
                  <a:srgbClr val="DF3E82"/>
                </a:solidFill>
              </a:rPr>
              <a:t>06</a:t>
            </a:r>
          </a:p>
        </p:txBody>
      </p:sp>
      <p:sp>
        <p:nvSpPr>
          <p:cNvPr id="156"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900" dirty="0">
                <a:solidFill>
                  <a:schemeClr val="tx1">
                    <a:lumMod val="50000"/>
                    <a:lumOff val="50000"/>
                  </a:schemeClr>
                </a:solidFill>
              </a:rPr>
              <a:t>TCS confidential</a:t>
            </a:r>
          </a:p>
        </p:txBody>
      </p:sp>
    </p:spTree>
    <p:extLst>
      <p:ext uri="{BB962C8B-B14F-4D97-AF65-F5344CB8AC3E}">
        <p14:creationId xmlns:p14="http://schemas.microsoft.com/office/powerpoint/2010/main" val="10323318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527085"/>
            <a:ext cx="4929352" cy="535539"/>
          </a:xfrm>
        </p:spPr>
        <p:txBody>
          <a:bodyPr>
            <a:noAutofit/>
          </a:bodyPr>
          <a:lstStyle/>
          <a:p>
            <a:r>
              <a:rPr lang="en-US" sz="2600" dirty="0">
                <a:solidFill>
                  <a:schemeClr val="bg1"/>
                </a:solidFill>
              </a:rPr>
              <a:t>Overview of </a:t>
            </a:r>
            <a:r>
              <a:rPr lang="en-US" sz="2600" dirty="0" smtClean="0">
                <a:solidFill>
                  <a:schemeClr val="bg1"/>
                </a:solidFill>
              </a:rPr>
              <a:t>Trial Design Domains</a:t>
            </a:r>
            <a:endParaRPr lang="en-US" sz="2600" dirty="0">
              <a:solidFill>
                <a:schemeClr val="bg1"/>
              </a:solidFill>
            </a:endParaRPr>
          </a:p>
        </p:txBody>
      </p:sp>
      <p:grpSp>
        <p:nvGrpSpPr>
          <p:cNvPr id="9" name="Group 8"/>
          <p:cNvGrpSpPr/>
          <p:nvPr/>
        </p:nvGrpSpPr>
        <p:grpSpPr>
          <a:xfrm>
            <a:off x="391394" y="1226478"/>
            <a:ext cx="159690" cy="180440"/>
            <a:chOff x="396810" y="746235"/>
            <a:chExt cx="159690" cy="180440"/>
          </a:xfrm>
        </p:grpSpPr>
        <p:sp>
          <p:nvSpPr>
            <p:cNvPr id="10" name="Isosceles Triangle 9"/>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Isosceles Triangle 10"/>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Rectangle 11"/>
          <p:cNvSpPr/>
          <p:nvPr/>
        </p:nvSpPr>
        <p:spPr>
          <a:xfrm>
            <a:off x="685800" y="1062624"/>
            <a:ext cx="8102600" cy="276999"/>
          </a:xfrm>
          <a:prstGeom prst="rect">
            <a:avLst/>
          </a:prstGeom>
        </p:spPr>
        <p:txBody>
          <a:bodyPr wrap="square">
            <a:spAutoFit/>
          </a:bodyPr>
          <a:lstStyle/>
          <a:p>
            <a:r>
              <a:rPr lang="en-US" sz="1200" dirty="0"/>
              <a:t>	          	              	</a:t>
            </a:r>
          </a:p>
        </p:txBody>
      </p:sp>
      <p:grpSp>
        <p:nvGrpSpPr>
          <p:cNvPr id="19" name="Group 18"/>
          <p:cNvGrpSpPr/>
          <p:nvPr/>
        </p:nvGrpSpPr>
        <p:grpSpPr>
          <a:xfrm>
            <a:off x="446266" y="3144695"/>
            <a:ext cx="159690" cy="180440"/>
            <a:chOff x="396810" y="746235"/>
            <a:chExt cx="159690" cy="180440"/>
          </a:xfrm>
        </p:grpSpPr>
        <p:sp>
          <p:nvSpPr>
            <p:cNvPr id="20" name="Isosceles Triangle 19"/>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Isosceles Triangle 20"/>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p:cNvSpPr txBox="1"/>
          <p:nvPr/>
        </p:nvSpPr>
        <p:spPr>
          <a:xfrm>
            <a:off x="685801" y="1105556"/>
            <a:ext cx="7358865" cy="4524315"/>
          </a:xfrm>
          <a:prstGeom prst="rect">
            <a:avLst/>
          </a:prstGeom>
          <a:noFill/>
        </p:spPr>
        <p:txBody>
          <a:bodyPr wrap="square" rtlCol="0">
            <a:spAutoFit/>
          </a:bodyPr>
          <a:lstStyle/>
          <a:p>
            <a:r>
              <a:rPr lang="en-US" dirty="0"/>
              <a:t>Trial Design domains :</a:t>
            </a:r>
          </a:p>
          <a:p>
            <a:pPr marL="285750" indent="-285750">
              <a:buFont typeface="Wingdings" panose="05000000000000000000" pitchFamily="2" charset="2"/>
              <a:buChar char="ü"/>
            </a:pPr>
            <a:r>
              <a:rPr lang="en-US" dirty="0"/>
              <a:t>Define the standard structure of representing the planned sequence of events and treatment plan for the trial</a:t>
            </a:r>
          </a:p>
          <a:p>
            <a:pPr marL="285750" indent="-285750">
              <a:buFont typeface="Wingdings" panose="05000000000000000000" pitchFamily="2" charset="2"/>
              <a:buChar char="ü"/>
            </a:pPr>
            <a:r>
              <a:rPr lang="en-US" dirty="0"/>
              <a:t>Provide a standard way to define treatment groups and planned visits </a:t>
            </a:r>
          </a:p>
          <a:p>
            <a:pPr marL="285750" indent="-285750">
              <a:buFont typeface="Wingdings" panose="05000000000000000000" pitchFamily="2" charset="2"/>
              <a:buChar char="ü"/>
            </a:pPr>
            <a:r>
              <a:rPr lang="en-US" dirty="0"/>
              <a:t>Also support in comparison of designs of different trials </a:t>
            </a:r>
          </a:p>
          <a:p>
            <a:pPr marL="285750" indent="-285750">
              <a:buFont typeface="Wingdings" panose="05000000000000000000" pitchFamily="2" charset="2"/>
              <a:buChar char="ü"/>
            </a:pPr>
            <a:r>
              <a:rPr lang="en-US" dirty="0"/>
              <a:t>Used to compare planned and actual treatments and visits.</a:t>
            </a:r>
          </a:p>
          <a:p>
            <a:endParaRPr lang="en-US" dirty="0"/>
          </a:p>
          <a:p>
            <a:r>
              <a:rPr lang="en-US" dirty="0"/>
              <a:t>Things to remember :</a:t>
            </a:r>
          </a:p>
          <a:p>
            <a:pPr marL="285750" indent="-285750">
              <a:buFont typeface="Wingdings" panose="05000000000000000000" pitchFamily="2" charset="2"/>
              <a:buChar char="ü"/>
            </a:pPr>
            <a:r>
              <a:rPr lang="en-US" dirty="0"/>
              <a:t>Accurate representation of the treatment paths and rules defined in the protocol</a:t>
            </a:r>
          </a:p>
          <a:p>
            <a:pPr marL="285750" indent="-285750">
              <a:buFont typeface="Wingdings" panose="05000000000000000000" pitchFamily="2" charset="2"/>
              <a:buChar char="ü"/>
            </a:pPr>
            <a:r>
              <a:rPr lang="en-US" dirty="0"/>
              <a:t>These domains serve as the basis for deriving the actual treatment path for a given subject</a:t>
            </a:r>
          </a:p>
          <a:p>
            <a:pPr marL="285750" indent="-285750">
              <a:buFont typeface="Wingdings" panose="05000000000000000000" pitchFamily="2" charset="2"/>
              <a:buChar char="ü"/>
            </a:pPr>
            <a:r>
              <a:rPr lang="en-US" dirty="0"/>
              <a:t>Subject Elements (SE) and Subject Visits (SV) represent a subject’s actual path </a:t>
            </a:r>
          </a:p>
          <a:p>
            <a:pPr marL="285750" indent="-285750">
              <a:buFont typeface="Wingdings" panose="05000000000000000000" pitchFamily="2" charset="2"/>
              <a:buChar char="ü"/>
            </a:pPr>
            <a:r>
              <a:rPr lang="en-US" dirty="0"/>
              <a:t>SE and SV are created using rules defined in the trial design domains TE, TV</a:t>
            </a:r>
          </a:p>
        </p:txBody>
      </p:sp>
      <p:sp>
        <p:nvSpPr>
          <p:cNvPr id="13"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900" dirty="0">
                <a:solidFill>
                  <a:schemeClr val="tx1">
                    <a:lumMod val="50000"/>
                    <a:lumOff val="50000"/>
                  </a:schemeClr>
                </a:solidFill>
              </a:rPr>
              <a:t>TCS confidential</a:t>
            </a:r>
          </a:p>
        </p:txBody>
      </p:sp>
    </p:spTree>
    <p:extLst>
      <p:ext uri="{BB962C8B-B14F-4D97-AF65-F5344CB8AC3E}">
        <p14:creationId xmlns:p14="http://schemas.microsoft.com/office/powerpoint/2010/main" val="170997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525180"/>
            <a:ext cx="4866291" cy="535539"/>
          </a:xfrm>
        </p:spPr>
        <p:txBody>
          <a:bodyPr wrap="square">
            <a:noAutofit/>
          </a:bodyPr>
          <a:lstStyle/>
          <a:p>
            <a:r>
              <a:rPr lang="en-US" sz="2600" dirty="0">
                <a:solidFill>
                  <a:schemeClr val="bg1"/>
                </a:solidFill>
              </a:rPr>
              <a:t>Trial Design Domains</a:t>
            </a:r>
          </a:p>
        </p:txBody>
      </p:sp>
      <p:grpSp>
        <p:nvGrpSpPr>
          <p:cNvPr id="9" name="Group 8"/>
          <p:cNvGrpSpPr/>
          <p:nvPr/>
        </p:nvGrpSpPr>
        <p:grpSpPr>
          <a:xfrm>
            <a:off x="486750" y="1180505"/>
            <a:ext cx="159690" cy="180440"/>
            <a:chOff x="396810" y="746235"/>
            <a:chExt cx="159690" cy="180440"/>
          </a:xfrm>
        </p:grpSpPr>
        <p:sp>
          <p:nvSpPr>
            <p:cNvPr id="10" name="Isosceles Triangle 9"/>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Isosceles Triangle 10"/>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sp>
        <p:nvSpPr>
          <p:cNvPr id="12" name="Rectangle 11"/>
          <p:cNvSpPr/>
          <p:nvPr/>
        </p:nvSpPr>
        <p:spPr>
          <a:xfrm>
            <a:off x="775740" y="1137573"/>
            <a:ext cx="8102600" cy="338554"/>
          </a:xfrm>
          <a:prstGeom prst="rect">
            <a:avLst/>
          </a:prstGeom>
        </p:spPr>
        <p:txBody>
          <a:bodyPr wrap="square">
            <a:spAutoFit/>
          </a:bodyPr>
          <a:lstStyle/>
          <a:p>
            <a:r>
              <a:rPr lang="en-US" sz="1600" dirty="0"/>
              <a:t>There are 5 Trial design datasets</a:t>
            </a:r>
          </a:p>
        </p:txBody>
      </p:sp>
      <p:sp>
        <p:nvSpPr>
          <p:cNvPr id="25" name="TextBox 24"/>
          <p:cNvSpPr txBox="1"/>
          <p:nvPr/>
        </p:nvSpPr>
        <p:spPr>
          <a:xfrm>
            <a:off x="681378" y="1692227"/>
            <a:ext cx="5629481" cy="1477328"/>
          </a:xfrm>
          <a:prstGeom prst="rect">
            <a:avLst/>
          </a:prstGeom>
          <a:noFill/>
        </p:spPr>
        <p:txBody>
          <a:bodyPr wrap="square" rtlCol="0">
            <a:spAutoFit/>
          </a:bodyPr>
          <a:lstStyle/>
          <a:p>
            <a:pPr marL="168275" indent="-168275">
              <a:buClr>
                <a:srgbClr val="DF3E82"/>
              </a:buClr>
              <a:buFont typeface="Wingdings" panose="05000000000000000000" pitchFamily="2" charset="2"/>
              <a:buChar char="§"/>
            </a:pPr>
            <a:r>
              <a:rPr lang="en-US" b="1" dirty="0">
                <a:solidFill>
                  <a:srgbClr val="DF3E82"/>
                </a:solidFill>
              </a:rPr>
              <a:t>Trial Arms (TA) </a:t>
            </a:r>
          </a:p>
          <a:p>
            <a:pPr marL="168275" indent="-168275">
              <a:buClr>
                <a:srgbClr val="DF3E82"/>
              </a:buClr>
              <a:buFont typeface="Wingdings" panose="05000000000000000000" pitchFamily="2" charset="2"/>
              <a:buChar char="§"/>
            </a:pPr>
            <a:r>
              <a:rPr lang="en-US" b="1" dirty="0">
                <a:solidFill>
                  <a:srgbClr val="DF3E82"/>
                </a:solidFill>
              </a:rPr>
              <a:t>Trial Visits (TV)</a:t>
            </a:r>
          </a:p>
          <a:p>
            <a:pPr marL="168275" indent="-168275">
              <a:buClr>
                <a:srgbClr val="DF3E82"/>
              </a:buClr>
              <a:buFont typeface="Wingdings" panose="05000000000000000000" pitchFamily="2" charset="2"/>
              <a:buChar char="§"/>
            </a:pPr>
            <a:r>
              <a:rPr lang="en-US" b="1" dirty="0">
                <a:solidFill>
                  <a:srgbClr val="DF3E82"/>
                </a:solidFill>
              </a:rPr>
              <a:t>Trial Element(TE)</a:t>
            </a:r>
          </a:p>
          <a:p>
            <a:pPr marL="168275" indent="-168275">
              <a:buClr>
                <a:srgbClr val="DF3E82"/>
              </a:buClr>
              <a:buFont typeface="Wingdings" panose="05000000000000000000" pitchFamily="2" charset="2"/>
              <a:buChar char="§"/>
            </a:pPr>
            <a:r>
              <a:rPr lang="en-US" b="1" dirty="0">
                <a:solidFill>
                  <a:srgbClr val="DF3E82"/>
                </a:solidFill>
              </a:rPr>
              <a:t>Trial Inclusion/Exclusion(TI)</a:t>
            </a:r>
          </a:p>
          <a:p>
            <a:pPr marL="168275" indent="-168275">
              <a:buClr>
                <a:srgbClr val="DF3E82"/>
              </a:buClr>
              <a:buFont typeface="Wingdings" panose="05000000000000000000" pitchFamily="2" charset="2"/>
              <a:buChar char="§"/>
            </a:pPr>
            <a:r>
              <a:rPr lang="en-US" b="1" dirty="0">
                <a:solidFill>
                  <a:srgbClr val="DF3E82"/>
                </a:solidFill>
              </a:rPr>
              <a:t>Trial Summary(TS)</a:t>
            </a:r>
          </a:p>
        </p:txBody>
      </p:sp>
      <p:sp>
        <p:nvSpPr>
          <p:cNvPr id="2" name="TextBox 1"/>
          <p:cNvSpPr txBox="1"/>
          <p:nvPr/>
        </p:nvSpPr>
        <p:spPr>
          <a:xfrm>
            <a:off x="685801" y="3895851"/>
            <a:ext cx="5242389" cy="338554"/>
          </a:xfrm>
          <a:prstGeom prst="rect">
            <a:avLst/>
          </a:prstGeom>
          <a:noFill/>
        </p:spPr>
        <p:txBody>
          <a:bodyPr wrap="square" rtlCol="0">
            <a:spAutoFit/>
          </a:bodyPr>
          <a:lstStyle/>
          <a:p>
            <a:r>
              <a:rPr lang="en-US" sz="1600" dirty="0"/>
              <a:t>These datasets do not contain any subject level information</a:t>
            </a:r>
          </a:p>
        </p:txBody>
      </p:sp>
      <p:grpSp>
        <p:nvGrpSpPr>
          <p:cNvPr id="13" name="Group 12"/>
          <p:cNvGrpSpPr/>
          <p:nvPr/>
        </p:nvGrpSpPr>
        <p:grpSpPr>
          <a:xfrm>
            <a:off x="508412" y="3959519"/>
            <a:ext cx="159690" cy="180440"/>
            <a:chOff x="396810" y="746235"/>
            <a:chExt cx="159690" cy="180440"/>
          </a:xfrm>
        </p:grpSpPr>
        <p:sp>
          <p:nvSpPr>
            <p:cNvPr id="14" name="Isosceles Triangle 13"/>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 name="Isosceles Triangle 14"/>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nvGrpSpPr>
          <p:cNvPr id="16" name="Group 15"/>
          <p:cNvGrpSpPr/>
          <p:nvPr/>
        </p:nvGrpSpPr>
        <p:grpSpPr>
          <a:xfrm>
            <a:off x="515702" y="4382299"/>
            <a:ext cx="159690" cy="180440"/>
            <a:chOff x="396810" y="746235"/>
            <a:chExt cx="159690" cy="180440"/>
          </a:xfrm>
        </p:grpSpPr>
        <p:sp>
          <p:nvSpPr>
            <p:cNvPr id="17" name="Isosceles Triangle 16"/>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 name="Isosceles Triangle 17"/>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sp>
        <p:nvSpPr>
          <p:cNvPr id="19" name="TextBox 18"/>
          <p:cNvSpPr txBox="1"/>
          <p:nvPr/>
        </p:nvSpPr>
        <p:spPr>
          <a:xfrm>
            <a:off x="685801" y="4318630"/>
            <a:ext cx="6927351" cy="338554"/>
          </a:xfrm>
          <a:prstGeom prst="rect">
            <a:avLst/>
          </a:prstGeom>
          <a:noFill/>
        </p:spPr>
        <p:txBody>
          <a:bodyPr wrap="square" rtlCol="0">
            <a:spAutoFit/>
          </a:bodyPr>
          <a:lstStyle/>
          <a:p>
            <a:r>
              <a:rPr lang="en-US" sz="1600" dirty="0"/>
              <a:t>These datasets are created first and then remaining SDTM domains</a:t>
            </a:r>
          </a:p>
        </p:txBody>
      </p:sp>
      <p:sp>
        <p:nvSpPr>
          <p:cNvPr id="20" name="TextBox 19"/>
          <p:cNvSpPr txBox="1"/>
          <p:nvPr/>
        </p:nvSpPr>
        <p:spPr>
          <a:xfrm>
            <a:off x="688805" y="3424050"/>
            <a:ext cx="6168774" cy="338554"/>
          </a:xfrm>
          <a:prstGeom prst="rect">
            <a:avLst/>
          </a:prstGeom>
          <a:noFill/>
        </p:spPr>
        <p:txBody>
          <a:bodyPr wrap="square" rtlCol="0">
            <a:spAutoFit/>
          </a:bodyPr>
          <a:lstStyle/>
          <a:p>
            <a:r>
              <a:rPr lang="en-US" sz="1600" dirty="0"/>
              <a:t>These datasets provide a complete summary of the clinical trial protocol</a:t>
            </a:r>
          </a:p>
        </p:txBody>
      </p:sp>
      <p:grpSp>
        <p:nvGrpSpPr>
          <p:cNvPr id="21" name="Group 20"/>
          <p:cNvGrpSpPr/>
          <p:nvPr/>
        </p:nvGrpSpPr>
        <p:grpSpPr>
          <a:xfrm>
            <a:off x="511417" y="3487718"/>
            <a:ext cx="159690" cy="180440"/>
            <a:chOff x="396810" y="746235"/>
            <a:chExt cx="159690" cy="180440"/>
          </a:xfrm>
        </p:grpSpPr>
        <p:sp>
          <p:nvSpPr>
            <p:cNvPr id="22" name="Isosceles Triangle 21"/>
            <p:cNvSpPr/>
            <p:nvPr/>
          </p:nvSpPr>
          <p:spPr>
            <a:xfrm rot="5400000">
              <a:off x="366036" y="777009"/>
              <a:ext cx="180440" cy="118892"/>
            </a:xfrm>
            <a:prstGeom prst="triangle">
              <a:avLst/>
            </a:prstGeom>
            <a:solidFill>
              <a:srgbClr val="EFA3C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3" name="Isosceles Triangle 22"/>
            <p:cNvSpPr/>
            <p:nvPr/>
          </p:nvSpPr>
          <p:spPr>
            <a:xfrm rot="5400000">
              <a:off x="406834" y="777009"/>
              <a:ext cx="180440" cy="118892"/>
            </a:xfrm>
            <a:prstGeom prst="triangle">
              <a:avLst/>
            </a:prstGeom>
            <a:solidFill>
              <a:srgbClr val="DF3E8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sp>
        <p:nvSpPr>
          <p:cNvPr id="24" name="Text Placeholder 4"/>
          <p:cNvSpPr txBox="1">
            <a:spLocks noGrp="1"/>
          </p:cNvSpPr>
          <p:nvPr>
            <p:ph type="body" sz="quarter" idx="10"/>
          </p:nvPr>
        </p:nvSpPr>
        <p:spPr>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900" dirty="0">
                <a:solidFill>
                  <a:schemeClr val="tx1">
                    <a:lumMod val="50000"/>
                    <a:lumOff val="50000"/>
                  </a:schemeClr>
                </a:solidFill>
              </a:rPr>
              <a:t>TCS confidential</a:t>
            </a:r>
          </a:p>
        </p:txBody>
      </p:sp>
    </p:spTree>
    <p:extLst>
      <p:ext uri="{BB962C8B-B14F-4D97-AF65-F5344CB8AC3E}">
        <p14:creationId xmlns:p14="http://schemas.microsoft.com/office/powerpoint/2010/main" val="15722543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678" y="503018"/>
            <a:ext cx="3369453" cy="535539"/>
          </a:xfrm>
        </p:spPr>
        <p:txBody>
          <a:bodyPr wrap="square">
            <a:noAutofit/>
          </a:bodyPr>
          <a:lstStyle/>
          <a:p>
            <a:r>
              <a:rPr lang="en-GB" sz="2800" dirty="0">
                <a:solidFill>
                  <a:schemeClr val="bg1"/>
                </a:solidFill>
              </a:rPr>
              <a:t>Example clinical trial </a:t>
            </a:r>
          </a:p>
        </p:txBody>
      </p:sp>
      <p:sp>
        <p:nvSpPr>
          <p:cNvPr id="3" name="Content Placeholder 2"/>
          <p:cNvSpPr>
            <a:spLocks noGrp="1"/>
          </p:cNvSpPr>
          <p:nvPr>
            <p:ph idx="1"/>
          </p:nvPr>
        </p:nvSpPr>
        <p:spPr>
          <a:xfrm>
            <a:off x="403761" y="1233239"/>
            <a:ext cx="8511639" cy="3771636"/>
          </a:xfrm>
        </p:spPr>
        <p:txBody>
          <a:bodyPr/>
          <a:lstStyle/>
          <a:p>
            <a:r>
              <a:rPr lang="en-US" sz="1800" dirty="0" smtClean="0"/>
              <a:t>This is a 14 weeks randomized, double-blind, placebo-controlled trial phase II clinical trial for patients with Type -2 Diabetes Miletus</a:t>
            </a:r>
          </a:p>
          <a:p>
            <a:r>
              <a:rPr lang="en-US" sz="1800" dirty="0" smtClean="0"/>
              <a:t>Comparing the dosage of active drug versus placebo in 1:1 ratio in capsule form for patients suffering with Type -2 Diabetes Miletus.  </a:t>
            </a:r>
          </a:p>
          <a:p>
            <a:r>
              <a:rPr lang="en-US" sz="1800" dirty="0" smtClean="0"/>
              <a:t>Patients with &gt;=18 years of age who have been diagnosed with Type -2 Diabetes Miletus and have been on Metformin for more than 6 months</a:t>
            </a:r>
            <a:r>
              <a:rPr lang="en-US" sz="1800" dirty="0"/>
              <a:t>.</a:t>
            </a:r>
            <a:endParaRPr lang="en-US" sz="1800" dirty="0" smtClean="0"/>
          </a:p>
          <a:p>
            <a:r>
              <a:rPr lang="en-US" sz="1800" dirty="0" smtClean="0"/>
              <a:t>Type-2 Diabetes patients were with the HbA1c levels &gt;6.5%.</a:t>
            </a:r>
          </a:p>
          <a:p>
            <a:r>
              <a:rPr lang="en-US" sz="1800" dirty="0" smtClean="0"/>
              <a:t>Dosage will be administered BID before lunch and dinner</a:t>
            </a:r>
          </a:p>
          <a:p>
            <a:r>
              <a:rPr lang="en-US" sz="1800" dirty="0" smtClean="0"/>
              <a:t>Safety of the drug will be periodically assessed. </a:t>
            </a:r>
          </a:p>
          <a:p>
            <a:r>
              <a:rPr lang="en-US" sz="1800" dirty="0" smtClean="0"/>
              <a:t>Effectiveness of the active drug will be ascertained if the reduction of HbA1c values from the baseline is &gt; 3%</a:t>
            </a:r>
          </a:p>
          <a:p>
            <a:r>
              <a:rPr lang="en-US" sz="1800" dirty="0" smtClean="0"/>
              <a:t>200 patients both male and female will be enrolled in the trial. Pregnant or lactating women will be excluded from the study.</a:t>
            </a:r>
          </a:p>
          <a:p>
            <a:endParaRPr lang="en-GB" sz="1800" dirty="0"/>
          </a:p>
        </p:txBody>
      </p:sp>
      <p:sp>
        <p:nvSpPr>
          <p:cNvPr id="4" name="Text Placeholder 4"/>
          <p:cNvSpPr txBox="1">
            <a:spLocks/>
          </p:cNvSpPr>
          <p:nvPr/>
        </p:nvSpPr>
        <p:spPr>
          <a:xfrm>
            <a:off x="4730214" y="5469103"/>
            <a:ext cx="2813586" cy="192082"/>
          </a:xfrm>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900" dirty="0">
                <a:solidFill>
                  <a:schemeClr val="tx1">
                    <a:lumMod val="50000"/>
                    <a:lumOff val="50000"/>
                  </a:schemeClr>
                </a:solidFill>
              </a:rPr>
              <a:t>TCS confidential</a:t>
            </a:r>
          </a:p>
        </p:txBody>
      </p:sp>
    </p:spTree>
    <p:extLst>
      <p:ext uri="{BB962C8B-B14F-4D97-AF65-F5344CB8AC3E}">
        <p14:creationId xmlns:p14="http://schemas.microsoft.com/office/powerpoint/2010/main" val="25849118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127" y="449480"/>
            <a:ext cx="4326453" cy="535539"/>
          </a:xfrm>
        </p:spPr>
        <p:txBody>
          <a:bodyPr wrap="square">
            <a:noAutofit/>
          </a:bodyPr>
          <a:lstStyle/>
          <a:p>
            <a:r>
              <a:rPr lang="en-GB" sz="2800" dirty="0">
                <a:solidFill>
                  <a:schemeClr val="bg1"/>
                </a:solidFill>
              </a:rPr>
              <a:t>Trial Summary (TS) Domain</a:t>
            </a:r>
          </a:p>
        </p:txBody>
      </p:sp>
      <p:sp>
        <p:nvSpPr>
          <p:cNvPr id="3" name="Content Placeholder 2"/>
          <p:cNvSpPr>
            <a:spLocks noGrp="1"/>
          </p:cNvSpPr>
          <p:nvPr>
            <p:ph idx="1"/>
          </p:nvPr>
        </p:nvSpPr>
        <p:spPr>
          <a:xfrm>
            <a:off x="403761" y="1116089"/>
            <a:ext cx="8511639" cy="970704"/>
          </a:xfrm>
        </p:spPr>
        <p:txBody>
          <a:bodyPr/>
          <a:lstStyle/>
          <a:p>
            <a:r>
              <a:rPr lang="en-US" sz="1200" dirty="0" smtClean="0"/>
              <a:t>TS describes basic information item of the protocol in a structured format – At a glance summary</a:t>
            </a:r>
          </a:p>
          <a:p>
            <a:r>
              <a:rPr lang="en-US" sz="1200" dirty="0" smtClean="0"/>
              <a:t>TS contains one record for each trial summary parameter</a:t>
            </a:r>
          </a:p>
          <a:p>
            <a:r>
              <a:rPr lang="en-US" sz="1200" dirty="0" smtClean="0"/>
              <a:t>TS records information about the trial phase, protocol title, and design objectives</a:t>
            </a:r>
          </a:p>
          <a:p>
            <a:pPr marL="0" indent="0">
              <a:buNone/>
            </a:pPr>
            <a:endParaRPr lang="en-GB" sz="1200" dirty="0"/>
          </a:p>
        </p:txBody>
      </p:sp>
      <p:graphicFrame>
        <p:nvGraphicFramePr>
          <p:cNvPr id="8" name="Table 7"/>
          <p:cNvGraphicFramePr>
            <a:graphicFrameLocks noGrp="1"/>
          </p:cNvGraphicFramePr>
          <p:nvPr>
            <p:extLst/>
          </p:nvPr>
        </p:nvGraphicFramePr>
        <p:xfrm>
          <a:off x="550275" y="1867956"/>
          <a:ext cx="8303481" cy="3425825"/>
        </p:xfrm>
        <a:graphic>
          <a:graphicData uri="http://schemas.openxmlformats.org/drawingml/2006/table">
            <a:tbl>
              <a:tblPr/>
              <a:tblGrid>
                <a:gridCol w="970302"/>
                <a:gridCol w="1510301"/>
                <a:gridCol w="1037690"/>
                <a:gridCol w="4785188"/>
              </a:tblGrid>
              <a:tr h="172085">
                <a:tc>
                  <a:txBody>
                    <a:bodyPr/>
                    <a:lstStyle/>
                    <a:p>
                      <a:pPr marL="0" marR="0">
                        <a:spcBef>
                          <a:spcPts val="0"/>
                        </a:spcBef>
                        <a:spcAft>
                          <a:spcPts val="0"/>
                        </a:spcAft>
                      </a:pPr>
                      <a:r>
                        <a:rPr lang="en-US" sz="1000" b="1" dirty="0">
                          <a:solidFill>
                            <a:srgbClr val="000000"/>
                          </a:solidFill>
                          <a:effectLst/>
                          <a:latin typeface="Times New Roman" panose="02020603050405020304" pitchFamily="18" charset="0"/>
                          <a:ea typeface="Calibri" panose="020F0502020204030204" pitchFamily="34" charset="0"/>
                        </a:rPr>
                        <a:t>Variable Name </a:t>
                      </a:r>
                      <a:endParaRPr lang="en-US" sz="1400" dirty="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000" b="1">
                          <a:solidFill>
                            <a:srgbClr val="000000"/>
                          </a:solidFill>
                          <a:effectLst/>
                          <a:latin typeface="Times New Roman" panose="02020603050405020304" pitchFamily="18" charset="0"/>
                          <a:ea typeface="Calibri" panose="020F0502020204030204" pitchFamily="34" charset="0"/>
                        </a:rPr>
                        <a:t>Variable Label </a:t>
                      </a:r>
                      <a:endParaRPr lang="en-US" sz="140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000" b="1">
                          <a:solidFill>
                            <a:srgbClr val="000000"/>
                          </a:solidFill>
                          <a:effectLst/>
                          <a:latin typeface="Times New Roman" panose="02020603050405020304" pitchFamily="18" charset="0"/>
                          <a:ea typeface="Calibri" panose="020F0502020204030204" pitchFamily="34" charset="0"/>
                        </a:rPr>
                        <a:t>Type </a:t>
                      </a:r>
                      <a:endParaRPr lang="en-US" sz="140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000" b="1">
                          <a:solidFill>
                            <a:srgbClr val="000000"/>
                          </a:solidFill>
                          <a:effectLst/>
                          <a:latin typeface="Times New Roman" panose="02020603050405020304" pitchFamily="18" charset="0"/>
                          <a:ea typeface="Calibri" panose="020F0502020204030204" pitchFamily="34" charset="0"/>
                        </a:rPr>
                        <a:t>Description </a:t>
                      </a:r>
                      <a:endParaRPr lang="en-US" sz="140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76835">
                <a:tc>
                  <a:txBody>
                    <a:bodyPr/>
                    <a:lstStyle/>
                    <a:p>
                      <a:pPr marL="0" marR="0">
                        <a:spcBef>
                          <a:spcPts val="0"/>
                        </a:spcBef>
                        <a:spcAft>
                          <a:spcPts val="0"/>
                        </a:spcAft>
                      </a:pPr>
                      <a:r>
                        <a:rPr lang="en-US" sz="1000" dirty="0">
                          <a:solidFill>
                            <a:srgbClr val="000000"/>
                          </a:solidFill>
                          <a:effectLst/>
                          <a:latin typeface="Times New Roman" panose="02020603050405020304" pitchFamily="18" charset="0"/>
                          <a:ea typeface="Calibri" panose="020F0502020204030204" pitchFamily="34" charset="0"/>
                        </a:rPr>
                        <a:t>STUDYID </a:t>
                      </a:r>
                      <a:endParaRPr lang="en-US" sz="1400" dirty="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rPr>
                        <a:t>Study Identifier </a:t>
                      </a:r>
                      <a:endParaRPr lang="en-US" sz="140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rPr>
                        <a:t>Char </a:t>
                      </a:r>
                      <a:endParaRPr lang="en-US" sz="140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rPr>
                        <a:t>Unique identifier for a study. </a:t>
                      </a:r>
                      <a:endParaRPr lang="en-US" sz="140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6835">
                <a:tc>
                  <a:txBody>
                    <a:bodyPr/>
                    <a:lstStyle/>
                    <a:p>
                      <a:pPr marL="0" marR="0">
                        <a:spcBef>
                          <a:spcPts val="0"/>
                        </a:spcBef>
                        <a:spcAft>
                          <a:spcPts val="0"/>
                        </a:spcAft>
                      </a:pPr>
                      <a:r>
                        <a:rPr lang="en-US" sz="1000" dirty="0">
                          <a:solidFill>
                            <a:srgbClr val="000000"/>
                          </a:solidFill>
                          <a:effectLst/>
                          <a:latin typeface="Times New Roman" panose="02020603050405020304" pitchFamily="18" charset="0"/>
                          <a:ea typeface="Calibri" panose="020F0502020204030204" pitchFamily="34" charset="0"/>
                        </a:rPr>
                        <a:t>DOMAIN </a:t>
                      </a:r>
                      <a:endParaRPr lang="en-US" sz="1400" dirty="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rPr>
                        <a:t>Domain Abbreviation </a:t>
                      </a:r>
                      <a:endParaRPr lang="en-US" sz="140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rPr>
                        <a:t>Char </a:t>
                      </a:r>
                      <a:endParaRPr lang="en-US" sz="140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dirty="0">
                          <a:solidFill>
                            <a:srgbClr val="000000"/>
                          </a:solidFill>
                          <a:effectLst/>
                          <a:latin typeface="Times New Roman" panose="02020603050405020304" pitchFamily="18" charset="0"/>
                          <a:ea typeface="Calibri" panose="020F0502020204030204" pitchFamily="34" charset="0"/>
                        </a:rPr>
                        <a:t>Two-character abbreviation for the domain, which must be TS. </a:t>
                      </a:r>
                      <a:endParaRPr lang="en-US" sz="1400" dirty="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6835">
                <a:tc>
                  <a:txBody>
                    <a:bodyPr/>
                    <a:lstStyle/>
                    <a:p>
                      <a:pPr marL="0" marR="0">
                        <a:spcBef>
                          <a:spcPts val="0"/>
                        </a:spcBef>
                        <a:spcAft>
                          <a:spcPts val="0"/>
                        </a:spcAft>
                      </a:pPr>
                      <a:r>
                        <a:rPr lang="en-US" sz="1000" dirty="0">
                          <a:solidFill>
                            <a:srgbClr val="000000"/>
                          </a:solidFill>
                          <a:effectLst/>
                          <a:latin typeface="Times New Roman" panose="02020603050405020304" pitchFamily="18" charset="0"/>
                          <a:ea typeface="Calibri" panose="020F0502020204030204" pitchFamily="34" charset="0"/>
                        </a:rPr>
                        <a:t>TSSEQ </a:t>
                      </a:r>
                      <a:endParaRPr lang="en-US" sz="1400" dirty="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rPr>
                        <a:t>Sequence Number </a:t>
                      </a:r>
                      <a:endParaRPr lang="en-US" sz="140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rPr>
                        <a:t>Num </a:t>
                      </a:r>
                      <a:endParaRPr lang="en-US" sz="140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rPr>
                        <a:t>Sequence number to ensure uniqueness within the dataset. </a:t>
                      </a:r>
                      <a:endParaRPr lang="en-US" sz="140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6835">
                <a:tc>
                  <a:txBody>
                    <a:bodyPr/>
                    <a:lstStyle/>
                    <a:p>
                      <a:pPr marL="0" marR="0">
                        <a:spcBef>
                          <a:spcPts val="0"/>
                        </a:spcBef>
                        <a:spcAft>
                          <a:spcPts val="0"/>
                        </a:spcAft>
                      </a:pPr>
                      <a:r>
                        <a:rPr lang="en-US" sz="1000" dirty="0">
                          <a:solidFill>
                            <a:srgbClr val="000000"/>
                          </a:solidFill>
                          <a:effectLst/>
                          <a:latin typeface="Times New Roman" panose="02020603050405020304" pitchFamily="18" charset="0"/>
                          <a:ea typeface="Calibri" panose="020F0502020204030204" pitchFamily="34" charset="0"/>
                        </a:rPr>
                        <a:t>TSGRPID </a:t>
                      </a:r>
                      <a:endParaRPr lang="en-US" sz="1400" dirty="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rPr>
                        <a:t>Group ID </a:t>
                      </a:r>
                      <a:endParaRPr lang="en-US" sz="140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rPr>
                        <a:t>Char </a:t>
                      </a:r>
                      <a:endParaRPr lang="en-US" sz="140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rPr>
                        <a:t>Used to tie together a group of related records. </a:t>
                      </a:r>
                      <a:endParaRPr lang="en-US" sz="140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8775">
                <a:tc>
                  <a:txBody>
                    <a:bodyPr/>
                    <a:lstStyle/>
                    <a:p>
                      <a:pPr marL="0" marR="0">
                        <a:spcBef>
                          <a:spcPts val="0"/>
                        </a:spcBef>
                        <a:spcAft>
                          <a:spcPts val="0"/>
                        </a:spcAft>
                      </a:pPr>
                      <a:r>
                        <a:rPr lang="en-US" sz="1000" dirty="0">
                          <a:solidFill>
                            <a:srgbClr val="000000"/>
                          </a:solidFill>
                          <a:effectLst/>
                          <a:latin typeface="Times New Roman" panose="02020603050405020304" pitchFamily="18" charset="0"/>
                          <a:ea typeface="Calibri" panose="020F0502020204030204" pitchFamily="34" charset="0"/>
                        </a:rPr>
                        <a:t>TSPARMCD </a:t>
                      </a:r>
                      <a:endParaRPr lang="en-US" sz="1400" dirty="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rPr>
                        <a:t>Trial Summary Parameter Short Name </a:t>
                      </a:r>
                      <a:endParaRPr lang="en-US" sz="140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rPr>
                        <a:t>Char </a:t>
                      </a:r>
                      <a:endParaRPr lang="en-US" sz="140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rPr>
                        <a:t>TSPARMCD (the companion to TSPARM) is limited to 8 characters and does not have special character restrictions. These values should be short for ease of use in programming, but it is not expected that TSPARMCD will need to serve as variable names. </a:t>
                      </a:r>
                      <a:endParaRPr lang="en-US" sz="1400">
                        <a:solidFill>
                          <a:srgbClr val="000000"/>
                        </a:solidFill>
                        <a:effectLst/>
                        <a:latin typeface="Times New Roman" panose="02020603050405020304" pitchFamily="18" charset="0"/>
                        <a:ea typeface="Calibri" panose="020F0502020204030204" pitchFamily="34" charset="0"/>
                      </a:endParaRPr>
                    </a:p>
                    <a:p>
                      <a:pPr marL="0" marR="0">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rPr>
                        <a:t>Examples: AGEMIN, AGEMAX </a:t>
                      </a:r>
                      <a:endParaRPr lang="en-US" sz="140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8280">
                <a:tc>
                  <a:txBody>
                    <a:bodyPr/>
                    <a:lstStyle/>
                    <a:p>
                      <a:pPr marL="0" marR="0">
                        <a:spcBef>
                          <a:spcPts val="0"/>
                        </a:spcBef>
                        <a:spcAft>
                          <a:spcPts val="0"/>
                        </a:spcAft>
                      </a:pPr>
                      <a:r>
                        <a:rPr lang="en-US" sz="1000" dirty="0">
                          <a:solidFill>
                            <a:srgbClr val="000000"/>
                          </a:solidFill>
                          <a:effectLst/>
                          <a:latin typeface="Times New Roman" panose="02020603050405020304" pitchFamily="18" charset="0"/>
                          <a:ea typeface="Calibri" panose="020F0502020204030204" pitchFamily="34" charset="0"/>
                        </a:rPr>
                        <a:t>TSPARM </a:t>
                      </a:r>
                      <a:endParaRPr lang="en-US" sz="1400" dirty="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rPr>
                        <a:t>Trial Summary Parameter </a:t>
                      </a:r>
                      <a:endParaRPr lang="en-US" sz="140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rPr>
                        <a:t>Char </a:t>
                      </a:r>
                      <a:endParaRPr lang="en-US" sz="140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dirty="0">
                          <a:solidFill>
                            <a:srgbClr val="000000"/>
                          </a:solidFill>
                          <a:effectLst/>
                          <a:latin typeface="Times New Roman" panose="02020603050405020304" pitchFamily="18" charset="0"/>
                          <a:ea typeface="Calibri" panose="020F0502020204030204" pitchFamily="34" charset="0"/>
                        </a:rPr>
                        <a:t>Term for the Trial Summary Parameter. The value in TSPARM cannot be longer than 40 characters. Examples Planned Minimum Age of Subjects, Planned Maximum Age of Subjects </a:t>
                      </a:r>
                      <a:endParaRPr lang="en-US" sz="1400" dirty="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320">
                <a:tc>
                  <a:txBody>
                    <a:bodyPr/>
                    <a:lstStyle/>
                    <a:p>
                      <a:pPr marL="0" marR="0">
                        <a:spcBef>
                          <a:spcPts val="0"/>
                        </a:spcBef>
                        <a:spcAft>
                          <a:spcPts val="0"/>
                        </a:spcAft>
                      </a:pPr>
                      <a:r>
                        <a:rPr lang="en-US" sz="1000" dirty="0">
                          <a:solidFill>
                            <a:srgbClr val="000000"/>
                          </a:solidFill>
                          <a:effectLst/>
                          <a:latin typeface="Times New Roman" panose="02020603050405020304" pitchFamily="18" charset="0"/>
                          <a:ea typeface="Calibri" panose="020F0502020204030204" pitchFamily="34" charset="0"/>
                        </a:rPr>
                        <a:t>TSVAL </a:t>
                      </a:r>
                      <a:endParaRPr lang="en-US" sz="1400" dirty="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rPr>
                        <a:t>Parameter Value </a:t>
                      </a:r>
                      <a:endParaRPr lang="en-US" sz="140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rPr>
                        <a:t>Char </a:t>
                      </a:r>
                      <a:endParaRPr lang="en-US" sz="140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rPr>
                        <a:t>Value of TSPARM. Example: “ASTHMA” when TSPARM value is “Trial Indications”. If TSVAL is null; a value is required for TSVALNF. Text over 200 characters can be added to additional columns TSVAL1-TSVALn. </a:t>
                      </a:r>
                      <a:endParaRPr lang="en-US" sz="140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2875">
                <a:tc>
                  <a:txBody>
                    <a:bodyPr/>
                    <a:lstStyle/>
                    <a:p>
                      <a:pPr marL="0" marR="0">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rPr>
                        <a:t>TSVALNF </a:t>
                      </a:r>
                      <a:endParaRPr lang="en-US" sz="140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rPr>
                        <a:t>Parameter Null Flavor </a:t>
                      </a:r>
                      <a:endParaRPr lang="en-US" sz="140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rPr>
                        <a:t>Char </a:t>
                      </a:r>
                      <a:endParaRPr lang="en-US" sz="140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rPr>
                        <a:t>Null flavor for the value of TSVAL describing the reason the value is null, to be populated if and only if TSVAL is null. </a:t>
                      </a:r>
                      <a:endParaRPr lang="en-US" sz="1400">
                        <a:solidFill>
                          <a:srgbClr val="000000"/>
                        </a:solidFill>
                        <a:effectLst/>
                        <a:latin typeface="Times New Roman" panose="02020603050405020304" pitchFamily="18" charset="0"/>
                        <a:ea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2240">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TSVALCD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Parameter Value Code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Code of the term in TSVAL from Reference Terminology cited in TSVCDREF.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2875">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TSVCDREF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Name of the Reference Terminology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name of the Reference Terminology from which TSVALCD is taken. For example; CDISC, SNOMED, ISO 8601.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2240">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TSVCDVER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Version of the Reference Terminology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Char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version number of the Reference Terminology cited in TSVCDREF, if applicable.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0" name="Right Brace 9"/>
          <p:cNvSpPr/>
          <p:nvPr/>
        </p:nvSpPr>
        <p:spPr>
          <a:xfrm>
            <a:off x="3832261" y="4251576"/>
            <a:ext cx="297950" cy="842481"/>
          </a:xfrm>
          <a:prstGeom prst="rightBrac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4880225" y="4518703"/>
            <a:ext cx="3856312" cy="369332"/>
          </a:xfrm>
          <a:prstGeom prst="rect">
            <a:avLst/>
          </a:prstGeom>
          <a:solidFill>
            <a:srgbClr val="FDE97F"/>
          </a:solidFill>
        </p:spPr>
        <p:txBody>
          <a:bodyPr wrap="none" rtlCol="0">
            <a:spAutoFit/>
          </a:bodyPr>
          <a:lstStyle/>
          <a:p>
            <a:r>
              <a:rPr lang="en-US" dirty="0"/>
              <a:t>Would be filled only when TSVAL is null</a:t>
            </a:r>
          </a:p>
        </p:txBody>
      </p:sp>
      <p:sp>
        <p:nvSpPr>
          <p:cNvPr id="7" name="Text Placeholder 4"/>
          <p:cNvSpPr txBox="1">
            <a:spLocks/>
          </p:cNvSpPr>
          <p:nvPr/>
        </p:nvSpPr>
        <p:spPr>
          <a:xfrm>
            <a:off x="4730214" y="5492839"/>
            <a:ext cx="2813586" cy="192082"/>
          </a:xfrm>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900" dirty="0">
                <a:solidFill>
                  <a:schemeClr val="tx1">
                    <a:lumMod val="50000"/>
                    <a:lumOff val="50000"/>
                  </a:schemeClr>
                </a:solidFill>
              </a:rPr>
              <a:t>TCS confidential</a:t>
            </a:r>
          </a:p>
        </p:txBody>
      </p:sp>
    </p:spTree>
    <p:extLst>
      <p:ext uri="{BB962C8B-B14F-4D97-AF65-F5344CB8AC3E}">
        <p14:creationId xmlns:p14="http://schemas.microsoft.com/office/powerpoint/2010/main" val="170534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2105"/>
            <a:ext cx="4981903" cy="535539"/>
          </a:xfrm>
        </p:spPr>
        <p:txBody>
          <a:bodyPr wrap="square">
            <a:noAutofit/>
          </a:bodyPr>
          <a:lstStyle/>
          <a:p>
            <a:r>
              <a:rPr lang="en-GB" sz="2400" dirty="0">
                <a:solidFill>
                  <a:schemeClr val="bg1"/>
                </a:solidFill>
              </a:rPr>
              <a:t>Trial Summary (TS) Domain - Metadata</a:t>
            </a:r>
          </a:p>
        </p:txBody>
      </p:sp>
      <p:pic>
        <p:nvPicPr>
          <p:cNvPr id="9" name="Picture 8"/>
          <p:cNvPicPr>
            <a:picLocks noChangeAspect="1"/>
          </p:cNvPicPr>
          <p:nvPr/>
        </p:nvPicPr>
        <p:blipFill>
          <a:blip r:embed="rId3"/>
          <a:stretch>
            <a:fillRect/>
          </a:stretch>
        </p:blipFill>
        <p:spPr>
          <a:xfrm>
            <a:off x="329332" y="1243658"/>
            <a:ext cx="8316945" cy="4100867"/>
          </a:xfrm>
          <a:prstGeom prst="rect">
            <a:avLst/>
          </a:prstGeom>
          <a:ln>
            <a:solidFill>
              <a:schemeClr val="tx2">
                <a:lumMod val="50000"/>
              </a:schemeClr>
            </a:solidFill>
          </a:ln>
        </p:spPr>
      </p:pic>
      <p:sp>
        <p:nvSpPr>
          <p:cNvPr id="4" name="Text Placeholder 4"/>
          <p:cNvSpPr txBox="1">
            <a:spLocks/>
          </p:cNvSpPr>
          <p:nvPr/>
        </p:nvSpPr>
        <p:spPr>
          <a:xfrm>
            <a:off x="4730214" y="5440467"/>
            <a:ext cx="2813586" cy="192082"/>
          </a:xfrm>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900" dirty="0">
                <a:solidFill>
                  <a:schemeClr val="tx1">
                    <a:lumMod val="50000"/>
                    <a:lumOff val="50000"/>
                  </a:schemeClr>
                </a:solidFill>
              </a:rPr>
              <a:t>TCS confidential</a:t>
            </a:r>
          </a:p>
        </p:txBody>
      </p:sp>
    </p:spTree>
    <p:extLst>
      <p:ext uri="{BB962C8B-B14F-4D97-AF65-F5344CB8AC3E}">
        <p14:creationId xmlns:p14="http://schemas.microsoft.com/office/powerpoint/2010/main" val="20331449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0626"/>
            <a:ext cx="6169572" cy="535539"/>
          </a:xfrm>
        </p:spPr>
        <p:txBody>
          <a:bodyPr wrap="square">
            <a:noAutofit/>
          </a:bodyPr>
          <a:lstStyle/>
          <a:p>
            <a:pPr algn="l"/>
            <a:r>
              <a:rPr lang="en-GB" sz="2200" dirty="0">
                <a:solidFill>
                  <a:schemeClr val="bg1"/>
                </a:solidFill>
              </a:rPr>
              <a:t>Trial Summary (TS) Domain - Implementation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46168940"/>
              </p:ext>
            </p:extLst>
          </p:nvPr>
        </p:nvGraphicFramePr>
        <p:xfrm>
          <a:off x="393250" y="1210237"/>
          <a:ext cx="8511639" cy="4264590"/>
        </p:xfrm>
        <a:graphic>
          <a:graphicData uri="http://schemas.openxmlformats.org/drawingml/2006/table">
            <a:tbl>
              <a:tblPr/>
              <a:tblGrid>
                <a:gridCol w="838705"/>
                <a:gridCol w="583446"/>
                <a:gridCol w="583446"/>
                <a:gridCol w="583446"/>
                <a:gridCol w="788088"/>
                <a:gridCol w="1375528"/>
                <a:gridCol w="2158782"/>
                <a:gridCol w="1600198"/>
              </a:tblGrid>
              <a:tr h="319605">
                <a:tc>
                  <a:txBody>
                    <a:bodyPr/>
                    <a:lstStyle/>
                    <a:p>
                      <a:pPr algn="l" rtl="0" fontAlgn="b"/>
                      <a:r>
                        <a:rPr lang="en-US" sz="1000" b="1" i="0" u="none" strike="noStrike" dirty="0">
                          <a:solidFill>
                            <a:srgbClr val="000000"/>
                          </a:solidFill>
                          <a:effectLst/>
                          <a:latin typeface="Times New Roman" panose="02020603050405020304" pitchFamily="18" charset="0"/>
                        </a:rPr>
                        <a:t>STUDYID </a:t>
                      </a:r>
                    </a:p>
                  </a:txBody>
                  <a:tcPr marL="7749" marR="7749" marT="774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rtl="0" fontAlgn="b"/>
                      <a:r>
                        <a:rPr lang="en-US" sz="1000" b="1" i="0" u="none" strike="noStrike">
                          <a:solidFill>
                            <a:srgbClr val="000000"/>
                          </a:solidFill>
                          <a:effectLst/>
                          <a:latin typeface="Times New Roman" panose="02020603050405020304" pitchFamily="18" charset="0"/>
                        </a:rPr>
                        <a:t>DOMAIN </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rtl="0" fontAlgn="b"/>
                      <a:r>
                        <a:rPr lang="en-US" sz="1000" b="1" i="0" u="none" strike="noStrike">
                          <a:solidFill>
                            <a:srgbClr val="000000"/>
                          </a:solidFill>
                          <a:effectLst/>
                          <a:latin typeface="Times New Roman" panose="02020603050405020304" pitchFamily="18" charset="0"/>
                        </a:rPr>
                        <a:t>TSSEQ </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rtl="0" fontAlgn="b"/>
                      <a:r>
                        <a:rPr lang="en-US" sz="1000" b="1" i="0" u="none" strike="noStrike">
                          <a:solidFill>
                            <a:srgbClr val="000000"/>
                          </a:solidFill>
                          <a:effectLst/>
                          <a:latin typeface="Times New Roman" panose="02020603050405020304" pitchFamily="18" charset="0"/>
                        </a:rPr>
                        <a:t>TSGRPID </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rtl="0" fontAlgn="b"/>
                      <a:r>
                        <a:rPr lang="en-US" sz="1000" b="1" i="0" u="none" strike="noStrike">
                          <a:solidFill>
                            <a:srgbClr val="000000"/>
                          </a:solidFill>
                          <a:effectLst/>
                          <a:latin typeface="Times New Roman" panose="02020603050405020304" pitchFamily="18" charset="0"/>
                        </a:rPr>
                        <a:t>TSPARMCD </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rtl="0" fontAlgn="b"/>
                      <a:r>
                        <a:rPr lang="en-US" sz="1000" b="1" i="0" u="none" strike="noStrike" dirty="0">
                          <a:solidFill>
                            <a:srgbClr val="000000"/>
                          </a:solidFill>
                          <a:effectLst/>
                          <a:latin typeface="Times New Roman" panose="02020603050405020304" pitchFamily="18" charset="0"/>
                        </a:rPr>
                        <a:t>TSPARM</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rtl="0" fontAlgn="b"/>
                      <a:r>
                        <a:rPr lang="en-US" sz="1000" b="1" i="0" u="none" strike="noStrike" dirty="0" smtClean="0">
                          <a:solidFill>
                            <a:srgbClr val="000000"/>
                          </a:solidFill>
                          <a:effectLst/>
                          <a:latin typeface="Times New Roman" panose="02020603050405020304" pitchFamily="18" charset="0"/>
                        </a:rPr>
                        <a:t>TSVAL</a:t>
                      </a:r>
                      <a:endParaRPr lang="en-US" sz="1000" b="1" i="0" u="none" strike="noStrike" dirty="0">
                        <a:solidFill>
                          <a:srgbClr val="000000"/>
                        </a:solidFill>
                        <a:effectLst/>
                        <a:latin typeface="Times New Roman" panose="02020603050405020304" pitchFamily="18" charset="0"/>
                      </a:endParaRP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l" rtl="0" fontAlgn="b"/>
                      <a:r>
                        <a:rPr lang="en-US" sz="1000" b="1" i="0" u="none" strike="noStrike" dirty="0">
                          <a:solidFill>
                            <a:srgbClr val="000000"/>
                          </a:solidFill>
                          <a:effectLst/>
                          <a:latin typeface="Times New Roman" panose="02020603050405020304" pitchFamily="18" charset="0"/>
                        </a:rPr>
                        <a:t>TSVAL 1</a:t>
                      </a:r>
                    </a:p>
                  </a:txBody>
                  <a:tcPr marL="7749" marR="7749" marT="774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292972">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7749" marR="7749" marT="774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TS</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1</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1</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Times New Roman" panose="02020603050405020304" pitchFamily="18" charset="0"/>
                        </a:rPr>
                        <a:t>ADDON</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Times New Roman" panose="02020603050405020304" pitchFamily="18" charset="0"/>
                        </a:rPr>
                        <a:t>Added on to Existing Treatments</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smtClean="0">
                          <a:solidFill>
                            <a:srgbClr val="000000"/>
                          </a:solidFill>
                          <a:effectLst/>
                          <a:latin typeface="Times New Roman" panose="02020603050405020304" pitchFamily="18" charset="0"/>
                        </a:rPr>
                        <a:t>Yes</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7749" marR="7749" marT="774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2972">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7749" marR="7749" marT="774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TS</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AGEMAX</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Planned Maximum Age of Subjects</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Times New Roman" panose="02020603050405020304" pitchFamily="18" charset="0"/>
                        </a:rPr>
                        <a:t> </a:t>
                      </a:r>
                      <a:r>
                        <a:rPr lang="en-US" sz="1000" b="0" i="0" u="none" strike="noStrike" dirty="0" smtClean="0">
                          <a:solidFill>
                            <a:srgbClr val="000000"/>
                          </a:solidFill>
                          <a:effectLst/>
                          <a:latin typeface="Times New Roman" panose="02020603050405020304" pitchFamily="18" charset="0"/>
                        </a:rPr>
                        <a:t>NA</a:t>
                      </a:r>
                      <a:endParaRPr lang="en-US" sz="1000" b="0" i="0" u="none" strike="noStrike" dirty="0">
                        <a:solidFill>
                          <a:srgbClr val="000000"/>
                        </a:solidFill>
                        <a:effectLst/>
                        <a:latin typeface="Times New Roman" panose="02020603050405020304" pitchFamily="18" charset="0"/>
                      </a:endParaRP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749" marR="7749" marT="774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2972">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7749" marR="7749" marT="774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TS</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AGEMIN</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Planned Minimum Age of Subjects</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18</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749" marR="7749" marT="774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7559">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7749" marR="7749" marT="774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TS</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LENGTH</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Planned Trial Length</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14 weeks</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749" marR="7749" marT="774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7559">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7749" marR="7749" marT="774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TS</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PLANSUB</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Planned Number of Subjects</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200</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749" marR="7749" marT="774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7559">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7749" marR="7749" marT="774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TS</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RANDOM</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Trial is Randomized</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Yes</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749" marR="7749" marT="774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7559">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7749" marR="7749" marT="774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TS</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SEXPOP</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Sex of Participants</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Both</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749" marR="7749" marT="774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2972">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7749" marR="7749" marT="774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TS</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STOPRULE</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Study Stop Rules</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None</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749" marR="7749" marT="774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7559">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7749" marR="7749" marT="774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TS</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TBLIND</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Trial Blinding Schema</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Double blind</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749" marR="7749" marT="774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7559">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7749" marR="7749" marT="774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TS</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TCNTRL</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Control Type</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Placebo</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749" marR="7749" marT="774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7559">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7749" marR="7749" marT="774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TS</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TDIGRP</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Diagnosis Group</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Type -2 Diabetes Miletus</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749" marR="7749" marT="774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7559">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7749" marR="7749" marT="774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TS</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TINDTP</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Trial Indication Type</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Treatment</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749" marR="7749" marT="774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35018">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7749" marR="7749" marT="774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TS</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TITLE</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Trial Title</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14 weeks randomized, double-blind, placebo-controlled trial phase II clinical trial for patients with Type -2 Diabetes Miletus </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comparing the dosage of active drug versus placebo in 1:1 ratio in capsule form</a:t>
                      </a:r>
                    </a:p>
                  </a:txBody>
                  <a:tcPr marL="7749" marR="7749" marT="774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7559">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7749" marR="7749" marT="774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TS</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TPHASE</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Trial Phase Classification</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Phase II Trial</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749" marR="7749" marT="774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7559">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7749" marR="7749" marT="774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TS</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TTYPE</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Trial Type</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Efficacy</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 </a:t>
                      </a:r>
                    </a:p>
                  </a:txBody>
                  <a:tcPr marL="7749" marR="7749" marT="774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6437">
                <a:tc>
                  <a:txBody>
                    <a:bodyPr/>
                    <a:lstStyle/>
                    <a:p>
                      <a:pPr algn="l" fontAlgn="b"/>
                      <a:r>
                        <a:rPr lang="en-US" sz="1000" b="0" i="0" u="none" strike="noStrike" dirty="0">
                          <a:solidFill>
                            <a:srgbClr val="000000"/>
                          </a:solidFill>
                          <a:effectLst/>
                          <a:latin typeface="Calibri" panose="020F0502020204030204" pitchFamily="34" charset="0"/>
                        </a:rPr>
                        <a:t>CDISCtraining</a:t>
                      </a:r>
                    </a:p>
                  </a:txBody>
                  <a:tcPr marL="7749" marR="7749" marT="7749"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TS</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2</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1</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TTYPE</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Trial Type</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Times New Roman" panose="02020603050405020304" pitchFamily="18" charset="0"/>
                        </a:rPr>
                        <a:t>Safety</a:t>
                      </a:r>
                    </a:p>
                  </a:txBody>
                  <a:tcPr marL="7749" marR="7749" marT="774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7749" marR="7749" marT="7749"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Text Placeholder 4"/>
          <p:cNvSpPr txBox="1">
            <a:spLocks/>
          </p:cNvSpPr>
          <p:nvPr/>
        </p:nvSpPr>
        <p:spPr>
          <a:xfrm>
            <a:off x="4730214" y="5448084"/>
            <a:ext cx="2813586" cy="192082"/>
          </a:xfrm>
          <a:prstGeom prst="rect">
            <a:avLst/>
          </a:prstGeom>
        </p:spPr>
        <p:txBody>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lgn="ctr"/>
            <a:r>
              <a:rPr lang="en-US" sz="900" dirty="0">
                <a:solidFill>
                  <a:schemeClr val="tx1">
                    <a:lumMod val="50000"/>
                    <a:lumOff val="50000"/>
                  </a:schemeClr>
                </a:solidFill>
              </a:rPr>
              <a:t>TCS confidential</a:t>
            </a:r>
          </a:p>
        </p:txBody>
      </p:sp>
    </p:spTree>
    <p:extLst>
      <p:ext uri="{BB962C8B-B14F-4D97-AF65-F5344CB8AC3E}">
        <p14:creationId xmlns:p14="http://schemas.microsoft.com/office/powerpoint/2010/main" val="263894207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 1">
  <a:themeElements>
    <a:clrScheme name="TA Color Template">
      <a:dk1>
        <a:sysClr val="windowText" lastClr="000000"/>
      </a:dk1>
      <a:lt1>
        <a:sysClr val="window" lastClr="FFFFFF"/>
      </a:lt1>
      <a:dk2>
        <a:srgbClr val="1F497D"/>
      </a:dk2>
      <a:lt2>
        <a:srgbClr val="EEECE1"/>
      </a:lt2>
      <a:accent1>
        <a:srgbClr val="006BB6"/>
      </a:accent1>
      <a:accent2>
        <a:srgbClr val="00A0A2"/>
      </a:accent2>
      <a:accent3>
        <a:srgbClr val="6D6E72"/>
      </a:accent3>
      <a:accent4>
        <a:srgbClr val="2C3E50"/>
      </a:accent4>
      <a:accent5>
        <a:srgbClr val="8E44AE"/>
      </a:accent5>
      <a:accent6>
        <a:srgbClr val="2981B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chemeClr val="bg1">
              <a:lumMod val="50000"/>
            </a:schemeClr>
          </a:solidFill>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A3BCF0A7-0E8F-433E-8993-91B81FC0B25A}" vid="{358B5F3C-0965-4CB2-8AA0-72D725F21A72}"/>
    </a:ext>
  </a:extLst>
</a:theme>
</file>

<file path=ppt/theme/theme2.xml><?xml version="1.0" encoding="utf-8"?>
<a:theme xmlns:a="http://schemas.openxmlformats.org/drawingml/2006/main" name="Theme 2">
  <a:themeElements>
    <a:clrScheme name="TA Color Template">
      <a:dk1>
        <a:sysClr val="windowText" lastClr="000000"/>
      </a:dk1>
      <a:lt1>
        <a:sysClr val="window" lastClr="FFFFFF"/>
      </a:lt1>
      <a:dk2>
        <a:srgbClr val="1F497D"/>
      </a:dk2>
      <a:lt2>
        <a:srgbClr val="EEECE1"/>
      </a:lt2>
      <a:accent1>
        <a:srgbClr val="006BB6"/>
      </a:accent1>
      <a:accent2>
        <a:srgbClr val="00A0A2"/>
      </a:accent2>
      <a:accent3>
        <a:srgbClr val="6D6E72"/>
      </a:accent3>
      <a:accent4>
        <a:srgbClr val="2C3E50"/>
      </a:accent4>
      <a:accent5>
        <a:srgbClr val="8E44AE"/>
      </a:accent5>
      <a:accent6>
        <a:srgbClr val="2981B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chemeClr val="bg1">
              <a:lumMod val="50000"/>
            </a:schemeClr>
          </a:solidFill>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A3BCF0A7-0E8F-433E-8993-91B81FC0B25A}" vid="{358B5F3C-0965-4CB2-8AA0-72D725F21A72}"/>
    </a:ext>
  </a:extLst>
</a:theme>
</file>

<file path=ppt/theme/theme3.xml><?xml version="1.0" encoding="utf-8"?>
<a:theme xmlns:a="http://schemas.openxmlformats.org/drawingml/2006/main" name="Theme 3">
  <a:themeElements>
    <a:clrScheme name="TA Color Template">
      <a:dk1>
        <a:sysClr val="windowText" lastClr="000000"/>
      </a:dk1>
      <a:lt1>
        <a:sysClr val="window" lastClr="FFFFFF"/>
      </a:lt1>
      <a:dk2>
        <a:srgbClr val="1F497D"/>
      </a:dk2>
      <a:lt2>
        <a:srgbClr val="EEECE1"/>
      </a:lt2>
      <a:accent1>
        <a:srgbClr val="006BB6"/>
      </a:accent1>
      <a:accent2>
        <a:srgbClr val="00A0A2"/>
      </a:accent2>
      <a:accent3>
        <a:srgbClr val="6D6E72"/>
      </a:accent3>
      <a:accent4>
        <a:srgbClr val="2C3E50"/>
      </a:accent4>
      <a:accent5>
        <a:srgbClr val="8E44AE"/>
      </a:accent5>
      <a:accent6>
        <a:srgbClr val="2981BC"/>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chemeClr val="bg1">
              <a:lumMod val="50000"/>
            </a:schemeClr>
          </a:solidFill>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A3BCF0A7-0E8F-433E-8993-91B81FC0B25A}" vid="{358B5F3C-0965-4CB2-8AA0-72D725F21A7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5387</TotalTime>
  <Words>3440</Words>
  <Application>Microsoft Office PowerPoint</Application>
  <PresentationFormat>On-screen Show (16:10)</PresentationFormat>
  <Paragraphs>901</Paragraphs>
  <Slides>28</Slides>
  <Notes>22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28</vt:i4>
      </vt:variant>
    </vt:vector>
  </HeadingPairs>
  <TitlesOfParts>
    <vt:vector size="36" baseType="lpstr">
      <vt:lpstr>Arial</vt:lpstr>
      <vt:lpstr>Calibri</vt:lpstr>
      <vt:lpstr>Minion Pro</vt:lpstr>
      <vt:lpstr>Times New Roman</vt:lpstr>
      <vt:lpstr>Wingdings</vt:lpstr>
      <vt:lpstr>Theme 1</vt:lpstr>
      <vt:lpstr>Theme 2</vt:lpstr>
      <vt:lpstr>Theme 3</vt:lpstr>
      <vt:lpstr>Overview of Trial Design Domains</vt:lpstr>
      <vt:lpstr>Confidentiality Statement</vt:lpstr>
      <vt:lpstr>Agenda</vt:lpstr>
      <vt:lpstr>Overview of Trial Design Domains</vt:lpstr>
      <vt:lpstr>Trial Design Domains</vt:lpstr>
      <vt:lpstr>Example clinical trial </vt:lpstr>
      <vt:lpstr>Trial Summary (TS) Domain</vt:lpstr>
      <vt:lpstr>Trial Summary (TS) Domain - Metadata</vt:lpstr>
      <vt:lpstr>Trial Summary (TS) Domain - Implementation</vt:lpstr>
      <vt:lpstr>Trial Inclusion/Exclusion (TI) Domain</vt:lpstr>
      <vt:lpstr>Trial Inclusion/Exclusion (TI) Domain - Metadata</vt:lpstr>
      <vt:lpstr>Trial Inclusion/Exclusion (TI) Domain - Implementation</vt:lpstr>
      <vt:lpstr>Trial Visit (TV) Domain</vt:lpstr>
      <vt:lpstr>Trial Visit (TV) Domain - Metadata</vt:lpstr>
      <vt:lpstr>Trial Visit (TV) Domain - Implementation</vt:lpstr>
      <vt:lpstr>Our example study design – Arms, Elements and Epoch</vt:lpstr>
      <vt:lpstr>Trial Elements (TE) Domain</vt:lpstr>
      <vt:lpstr>Trial Elements (TE) Domain - Metadata</vt:lpstr>
      <vt:lpstr>Trial Elements (TE) Domain - Implementation</vt:lpstr>
      <vt:lpstr>Trial Arms (TA) Domain</vt:lpstr>
      <vt:lpstr>Trial Arms (TA) Domain - Metadata</vt:lpstr>
      <vt:lpstr>Trial Arms (TA) Domain - Implementation</vt:lpstr>
      <vt:lpstr>Knowledge Check</vt:lpstr>
      <vt:lpstr>Trial Design Domain - Summary</vt:lpstr>
      <vt:lpstr>References</vt:lpstr>
      <vt:lpstr>Thank You</vt:lpstr>
      <vt:lpstr>Document Release Notice</vt:lpstr>
      <vt:lpstr>Change/Revision History</vt:lpstr>
    </vt:vector>
  </TitlesOfParts>
  <Company>TCS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 Varma</dc:creator>
  <cp:lastModifiedBy>Varsha Mahajan</cp:lastModifiedBy>
  <cp:revision>591</cp:revision>
  <cp:lastPrinted>2016-10-12T10:17:13Z</cp:lastPrinted>
  <dcterms:created xsi:type="dcterms:W3CDTF">2016-08-22T11:45:13Z</dcterms:created>
  <dcterms:modified xsi:type="dcterms:W3CDTF">2017-12-11T04:59:22Z</dcterms:modified>
</cp:coreProperties>
</file>